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9" r:id="rId3"/>
  </p:sldMasterIdLst>
  <p:notesMasterIdLst>
    <p:notesMasterId r:id="rId75"/>
  </p:notesMasterIdLst>
  <p:sldIdLst>
    <p:sldId id="256" r:id="rId4"/>
    <p:sldId id="259" r:id="rId5"/>
    <p:sldId id="260" r:id="rId6"/>
    <p:sldId id="360" r:id="rId7"/>
    <p:sldId id="361" r:id="rId8"/>
    <p:sldId id="362" r:id="rId9"/>
    <p:sldId id="363" r:id="rId10"/>
    <p:sldId id="364" r:id="rId11"/>
    <p:sldId id="365" r:id="rId12"/>
    <p:sldId id="366" r:id="rId13"/>
    <p:sldId id="367" r:id="rId14"/>
    <p:sldId id="368" r:id="rId15"/>
    <p:sldId id="369" r:id="rId16"/>
    <p:sldId id="370" r:id="rId17"/>
    <p:sldId id="371" r:id="rId18"/>
    <p:sldId id="372" r:id="rId19"/>
    <p:sldId id="373" r:id="rId20"/>
    <p:sldId id="344" r:id="rId21"/>
    <p:sldId id="345" r:id="rId22"/>
    <p:sldId id="346" r:id="rId23"/>
    <p:sldId id="347" r:id="rId24"/>
    <p:sldId id="348" r:id="rId25"/>
    <p:sldId id="349" r:id="rId26"/>
    <p:sldId id="350" r:id="rId27"/>
    <p:sldId id="351" r:id="rId28"/>
    <p:sldId id="352" r:id="rId29"/>
    <p:sldId id="353" r:id="rId30"/>
    <p:sldId id="301" r:id="rId31"/>
    <p:sldId id="303" r:id="rId32"/>
    <p:sldId id="302" r:id="rId33"/>
    <p:sldId id="286" r:id="rId34"/>
    <p:sldId id="287" r:id="rId35"/>
    <p:sldId id="288" r:id="rId36"/>
    <p:sldId id="289" r:id="rId37"/>
    <p:sldId id="290" r:id="rId38"/>
    <p:sldId id="291" r:id="rId39"/>
    <p:sldId id="304" r:id="rId40"/>
    <p:sldId id="292" r:id="rId41"/>
    <p:sldId id="293" r:id="rId42"/>
    <p:sldId id="295" r:id="rId43"/>
    <p:sldId id="296" r:id="rId44"/>
    <p:sldId id="305" r:id="rId45"/>
    <p:sldId id="306" r:id="rId46"/>
    <p:sldId id="307" r:id="rId47"/>
    <p:sldId id="308" r:id="rId48"/>
    <p:sldId id="297" r:id="rId49"/>
    <p:sldId id="298" r:id="rId50"/>
    <p:sldId id="309" r:id="rId51"/>
    <p:sldId id="310" r:id="rId52"/>
    <p:sldId id="299" r:id="rId53"/>
    <p:sldId id="300" r:id="rId54"/>
    <p:sldId id="311" r:id="rId55"/>
    <p:sldId id="312" r:id="rId56"/>
    <p:sldId id="313" r:id="rId57"/>
    <p:sldId id="314" r:id="rId58"/>
    <p:sldId id="315" r:id="rId59"/>
    <p:sldId id="316"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1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97" autoAdjust="0"/>
  </p:normalViewPr>
  <p:slideViewPr>
    <p:cSldViewPr>
      <p:cViewPr varScale="1">
        <p:scale>
          <a:sx n="109" d="100"/>
          <a:sy n="109" d="100"/>
        </p:scale>
        <p:origin x="-167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EAC3E7-0D0B-4778-BBD0-686AF8D5AA21}"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94265A-3E43-4D08-A4A9-5774E6760A0F}" type="slidenum">
              <a:rPr lang="zh-CN" altLang="en-US" smtClean="0"/>
              <a:t>‹#›</a:t>
            </a:fld>
            <a:endParaRPr lang="zh-CN" altLang="en-US"/>
          </a:p>
        </p:txBody>
      </p:sp>
    </p:spTree>
    <p:extLst>
      <p:ext uri="{BB962C8B-B14F-4D97-AF65-F5344CB8AC3E}">
        <p14:creationId xmlns:p14="http://schemas.microsoft.com/office/powerpoint/2010/main" val="314677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47107"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48131"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r>
              <a:rPr lang="zh-CN" altLang="en-US" smtClean="0"/>
              <a:t>学科为台站提供数据处理软件，使之完成数据预处理、日常产出等工作。</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49155"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E6F9B8CD-342D-4579-98EC-A8FD6B7370E1}" type="datetimeFigureOut">
              <a:rPr lang="en-US" smtClean="0"/>
              <a:pPr/>
              <a:t>11/26/2020</a:t>
            </a:fld>
            <a:endParaRPr lang="en-US" dirty="0"/>
          </a:p>
        </p:txBody>
      </p:sp>
      <p:sp>
        <p:nvSpPr>
          <p:cNvPr id="17" name="页脚占位符 16"/>
          <p:cNvSpPr>
            <a:spLocks noGrp="1"/>
          </p:cNvSpPr>
          <p:nvPr>
            <p:ph type="ftr" sz="quarter" idx="11"/>
          </p:nvPr>
        </p:nvSpPr>
        <p:spPr bwMode="auto">
          <a:xfrm rot="5400000">
            <a:off x="7077269" y="4181669"/>
            <a:ext cx="3657600" cy="384048"/>
          </a:xfrm>
        </p:spPr>
        <p:txBody>
          <a:bodyPr/>
          <a:lstStyle/>
          <a:p>
            <a:endParaRPr kumimoji="0" lang="en-US" dirty="0"/>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bwMode="auto">
          <a:xfrm>
            <a:off x="1325544" y="4928702"/>
            <a:ext cx="609600" cy="517524"/>
          </a:xfrm>
        </p:spPr>
        <p:txBody>
          <a:bodyPr/>
          <a:lstStyle/>
          <a:p>
            <a:fld id="{2BBB5E19-F10A-4C2F-BF6F-11C513378A2E}"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F9B8CD-342D-4579-98EC-A8FD6B7370E1}" type="datetimeFigureOut">
              <a:rPr lang="en-US" smtClean="0"/>
              <a:pPr/>
              <a:t>11/26/2020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F9B8CD-342D-4579-98EC-A8FD6B7370E1}" type="datetimeFigureOut">
              <a:rPr lang="en-US" smtClean="0"/>
              <a:pPr/>
              <a:t>11/26/2020</a:t>
            </a:fld>
            <a:endParaRPr lang="en-US"/>
          </a:p>
        </p:txBody>
      </p:sp>
      <p:sp>
        <p:nvSpPr>
          <p:cNvPr id="5" name="页脚占位符 4"/>
          <p:cNvSpPr>
            <a:spLocks noGrp="1"/>
          </p:cNvSpPr>
          <p:nvPr>
            <p:ph type="ftr" sz="quarter" idx="11"/>
          </p:nvPr>
        </p:nvSpPr>
        <p:spPr/>
        <p:txBody>
          <a:bodyPr/>
          <a:lstStyle/>
          <a:p>
            <a:endParaRPr kumimoji="0" lang="en-US"/>
          </a:p>
        </p:txBody>
      </p:sp>
      <p:sp>
        <p:nvSpPr>
          <p:cNvPr id="6" name="灯片编号占位符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smtClean="0"/>
            </a:lvl1pPr>
          </a:lstStyle>
          <a:p>
            <a:pPr>
              <a:defRPr/>
            </a:pPr>
            <a:fld id="{1BC6CBDA-9D8F-4FA1-A7D1-1C4CBA4BDDDF}"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164162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smtClean="0"/>
            </a:lvl1pPr>
          </a:lstStyle>
          <a:p>
            <a:pPr>
              <a:defRPr/>
            </a:pPr>
            <a:fld id="{649BA8D5-04DC-4B3A-820F-21059A278B06}"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501802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smtClean="0"/>
            </a:lvl1pPr>
          </a:lstStyle>
          <a:p>
            <a:pPr>
              <a:defRPr/>
            </a:pPr>
            <a:fld id="{0EC82E35-D7A9-4FD2-837B-C1F5CD0ACC32}"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592298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smtClean="0"/>
            </a:lvl1pPr>
          </a:lstStyle>
          <a:p>
            <a:pPr>
              <a:defRPr/>
            </a:pPr>
            <a:fld id="{A5D1BBA3-7A40-428F-9A36-BAD83F35DB24}"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770348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smtClean="0"/>
            </a:lvl1pPr>
          </a:lstStyle>
          <a:p>
            <a:pPr>
              <a:defRPr/>
            </a:pPr>
            <a:fld id="{A1D806F4-BFFB-464F-8AF2-6E97FAE112DE}"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523183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smtClean="0"/>
            </a:lvl1pPr>
          </a:lstStyle>
          <a:p>
            <a:pPr>
              <a:defRPr/>
            </a:pPr>
            <a:fld id="{B4A32063-D359-4B6D-8614-749145AFFB96}"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647766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C1C735B-2AD7-48B7-B9A5-DBA76B4D4EA4}" type="datetimeFigureOut">
              <a:rPr lang="zh-CN" altLang="en-US">
                <a:solidFill>
                  <a:srgbClr val="000000"/>
                </a:solidFill>
              </a:rPr>
              <a:pPr>
                <a:defRPr/>
              </a:pPr>
              <a:t>2020/11/26</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FAE0F9D-095B-4B2A-A66F-836CA75195AD}"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938036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smtClean="0"/>
            </a:lvl1pPr>
          </a:lstStyle>
          <a:p>
            <a:pPr>
              <a:defRPr/>
            </a:pPr>
            <a:fld id="{46BFCC7E-BC58-4282-A92B-30AFC0627773}"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91467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11/26/2020</a:t>
            </a:fld>
            <a:endParaRPr lang="en-US"/>
          </a:p>
        </p:txBody>
      </p:sp>
      <p:sp>
        <p:nvSpPr>
          <p:cNvPr id="9" name="灯片编号占位符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10" name="页脚占位符 9"/>
          <p:cNvSpPr>
            <a:spLocks noGrp="1"/>
          </p:cNvSpPr>
          <p:nvPr>
            <p:ph type="ftr" sz="quarter" idx="16"/>
          </p:nvPr>
        </p:nvSpPr>
        <p:spPr/>
        <p:txBody>
          <a:bodyPr rtlCol="0"/>
          <a:lstStyle/>
          <a:p>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smtClean="0"/>
            </a:lvl1pPr>
          </a:lstStyle>
          <a:p>
            <a:pPr>
              <a:defRPr/>
            </a:pPr>
            <a:fld id="{CC31EDD7-ED3F-4747-A446-408DF09DC1E0}"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676920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smtClean="0"/>
            </a:lvl1pPr>
          </a:lstStyle>
          <a:p>
            <a:pPr>
              <a:defRPr/>
            </a:pPr>
            <a:fld id="{48840D86-BC4B-4C24-A703-7DE9E96B4852}"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213671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smtClean="0"/>
            </a:lvl1pPr>
          </a:lstStyle>
          <a:p>
            <a:pPr>
              <a:defRPr/>
            </a:pPr>
            <a:fld id="{D2EC55BA-267C-48D4-9CC9-E8DBC471D56C}"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747453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smtClean="0"/>
            </a:lvl1pPr>
          </a:lstStyle>
          <a:p>
            <a:pPr>
              <a:defRPr/>
            </a:pPr>
            <a:fld id="{911AE3A9-677C-43FF-925B-9183698965C7}"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1426754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5"/>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7" name="页脚占位符 6"/>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8" name="灯片编号占位符 7"/>
          <p:cNvSpPr>
            <a:spLocks noGrp="1"/>
          </p:cNvSpPr>
          <p:nvPr>
            <p:ph type="sldNum" sz="quarter" idx="12"/>
          </p:nvPr>
        </p:nvSpPr>
        <p:spPr/>
        <p:txBody>
          <a:bodyPr/>
          <a:lstStyle>
            <a:lvl1pPr>
              <a:defRPr smtClean="0"/>
            </a:lvl1pPr>
          </a:lstStyle>
          <a:p>
            <a:pPr>
              <a:defRPr/>
            </a:pPr>
            <a:fld id="{363DC3C9-B628-4D99-8C38-7090A4846DFF}"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441866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剪贴画占位符 2"/>
          <p:cNvSpPr>
            <a:spLocks noGrp="1"/>
          </p:cNvSpPr>
          <p:nvPr>
            <p:ph type="clipArt" sz="half" idx="1"/>
          </p:nvPr>
        </p:nvSpPr>
        <p:spPr>
          <a:xfrm>
            <a:off x="457200" y="1600200"/>
            <a:ext cx="4038600" cy="4525963"/>
          </a:xfrm>
        </p:spPr>
        <p:txBody>
          <a:bodyPr/>
          <a:lstStyle/>
          <a:p>
            <a:pPr lvl="0"/>
            <a:endParaRPr lang="zh-CN" altLang="en-US" noProof="0" smtClean="0"/>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pPr>
              <a:defRPr/>
            </a:pPr>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smtClean="0"/>
            </a:lvl1pPr>
          </a:lstStyle>
          <a:p>
            <a:pPr>
              <a:defRPr/>
            </a:pPr>
            <a:fld id="{2532831B-DE55-4A0E-BFD3-D684B86304B7}" type="slidenum">
              <a:rPr lang="zh-CN" altLang="en-US">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135275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1"/>
      </p:bgRef>
    </p:bg>
    <p:spTree>
      <p:nvGrpSpPr>
        <p:cNvPr id="1" name=""/>
        <p:cNvGrpSpPr/>
        <p:nvPr/>
      </p:nvGrpSpPr>
      <p:grpSpPr>
        <a:xfrm>
          <a:off x="0" y="0"/>
          <a:ext cx="0" cy="0"/>
          <a:chOff x="0" y="0"/>
          <a:chExt cx="0" cy="0"/>
        </a:xfrm>
      </p:grpSpPr>
      <p:sp>
        <p:nvSpPr>
          <p:cNvPr id="8" name="标题 7"/>
          <p:cNvSpPr>
            <a:spLocks noGrp="1"/>
          </p:cNvSpPr>
          <p:nvPr>
            <p:ph type="ctrTitle"/>
          </p:nvPr>
        </p:nvSpPr>
        <p:spPr>
          <a:xfrm>
            <a:off x="2286000" y="3124200"/>
            <a:ext cx="6172200" cy="1894362"/>
          </a:xfrm>
        </p:spPr>
        <p:txBody>
          <a:bodyPr/>
          <a:lstStyle>
            <a:lvl1pPr>
              <a:defRPr b="1"/>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bwMode="auto">
          <a:xfrm rot="5400000">
            <a:off x="7764621" y="1174097"/>
            <a:ext cx="2286000" cy="381000"/>
          </a:xfrm>
        </p:spPr>
        <p:txBody>
          <a:bodyPr/>
          <a:lstStyle/>
          <a:p>
            <a:fld id="{E6F9B8CD-342D-4579-98EC-A8FD6B7370E1}" type="datetimeFigureOut">
              <a:rPr lang="en-US" smtClean="0">
                <a:solidFill>
                  <a:srgbClr val="575F6D"/>
                </a:solidFill>
              </a:rPr>
              <a:pPr/>
              <a:t>11/26/2020</a:t>
            </a:fld>
            <a:endParaRPr lang="en-US" dirty="0">
              <a:solidFill>
                <a:srgbClr val="575F6D"/>
              </a:solidFill>
            </a:endParaRPr>
          </a:p>
        </p:txBody>
      </p:sp>
      <p:sp>
        <p:nvSpPr>
          <p:cNvPr id="17" name="页脚占位符 16"/>
          <p:cNvSpPr>
            <a:spLocks noGrp="1"/>
          </p:cNvSpPr>
          <p:nvPr>
            <p:ph type="ftr" sz="quarter" idx="11"/>
          </p:nvPr>
        </p:nvSpPr>
        <p:spPr bwMode="auto">
          <a:xfrm rot="5400000">
            <a:off x="7077269" y="4181669"/>
            <a:ext cx="3657600" cy="384048"/>
          </a:xfrm>
        </p:spPr>
        <p:txBody>
          <a:bodyPr/>
          <a:lstStyle/>
          <a:p>
            <a:endParaRPr lang="en-US" dirty="0">
              <a:solidFill>
                <a:srgbClr val="575F6D"/>
              </a:solidFill>
            </a:endParaRPr>
          </a:p>
        </p:txBody>
      </p:sp>
      <p:sp>
        <p:nvSpPr>
          <p:cNvPr id="10" name="矩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矩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9" name="矩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直接连接符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8" name="直接连接符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0" name="直接连接符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5" name="直接连接符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2" name="直接连接符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27" name="矩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椭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椭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4" name="椭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椭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5" name="椭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9" name="灯片编号占位符 28"/>
          <p:cNvSpPr>
            <a:spLocks noGrp="1"/>
          </p:cNvSpPr>
          <p:nvPr>
            <p:ph type="sldNum" sz="quarter" idx="12"/>
          </p:nvPr>
        </p:nvSpPr>
        <p:spPr bwMode="auto">
          <a:xfrm>
            <a:off x="1325544" y="4928702"/>
            <a:ext cx="609600" cy="517524"/>
          </a:xfrm>
        </p:spPr>
        <p:txBody>
          <a:bodyPr/>
          <a:lstStyle/>
          <a:p>
            <a:fld id="{2BBB5E19-F10A-4C2F-BF6F-11C513378A2E}" type="slidenum">
              <a:rPr lang="en-US" smtClean="0"/>
              <a:pPr/>
              <a:t>‹#›</a:t>
            </a:fld>
            <a:endParaRPr lang="en-US" dirty="0"/>
          </a:p>
        </p:txBody>
      </p:sp>
    </p:spTree>
    <p:extLst>
      <p:ext uri="{BB962C8B-B14F-4D97-AF65-F5344CB8AC3E}">
        <p14:creationId xmlns:p14="http://schemas.microsoft.com/office/powerpoint/2010/main" val="408916128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8" name="内容占位符 7"/>
          <p:cNvSpPr>
            <a:spLocks noGrp="1"/>
          </p:cNvSpPr>
          <p:nvPr>
            <p:ph sz="quarter" idx="1"/>
          </p:nvPr>
        </p:nvSpPr>
        <p:spPr>
          <a:xfrm>
            <a:off x="457200" y="1600200"/>
            <a:ext cx="7467600" cy="487375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4"/>
          </p:nvPr>
        </p:nvSpPr>
        <p:spPr/>
        <p:txBody>
          <a:bodyPr rtlCol="0"/>
          <a:lstStyle/>
          <a:p>
            <a:fld id="{E6F9B8CD-342D-4579-98EC-A8FD6B7370E1}" type="datetimeFigureOut">
              <a:rPr lang="en-US" smtClean="0">
                <a:solidFill>
                  <a:srgbClr val="575F6D"/>
                </a:solidFill>
              </a:rPr>
              <a:pPr/>
              <a:t>11/26/2020</a:t>
            </a:fld>
            <a:endParaRPr lang="en-US">
              <a:solidFill>
                <a:srgbClr val="575F6D"/>
              </a:solidFill>
            </a:endParaRPr>
          </a:p>
        </p:txBody>
      </p:sp>
      <p:sp>
        <p:nvSpPr>
          <p:cNvPr id="9" name="灯片编号占位符 8"/>
          <p:cNvSpPr>
            <a:spLocks noGrp="1"/>
          </p:cNvSpPr>
          <p:nvPr>
            <p:ph type="sldNum" sz="quarter" idx="15"/>
          </p:nvPr>
        </p:nvSpPr>
        <p:spPr/>
        <p:txBody>
          <a:bodyPr rtlCol="0"/>
          <a:lstStyle/>
          <a:p>
            <a:fld id="{2BBB5E19-F10A-4C2F-BF6F-11C513378A2E}" type="slidenum">
              <a:rPr lang="en-US" smtClean="0"/>
              <a:pPr/>
              <a:t>‹#›</a:t>
            </a:fld>
            <a:endParaRPr lang="en-US"/>
          </a:p>
        </p:txBody>
      </p:sp>
      <p:sp>
        <p:nvSpPr>
          <p:cNvPr id="10" name="页脚占位符 9"/>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523616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E6F9B8CD-342D-4579-98EC-A8FD6B7370E1}" type="datetimeFigureOut">
              <a:rPr lang="en-US" smtClean="0">
                <a:solidFill>
                  <a:srgbClr val="FFF39D"/>
                </a:solidFill>
              </a:rPr>
              <a:pPr/>
              <a:t>11/26/2020</a:t>
            </a:fld>
            <a:endParaRPr lang="en-US">
              <a:solidFill>
                <a:srgbClr val="FFF39D"/>
              </a:solidFill>
            </a:endParaRPr>
          </a:p>
        </p:txBody>
      </p:sp>
      <p:sp>
        <p:nvSpPr>
          <p:cNvPr id="5" name="页脚占位符 4"/>
          <p:cNvSpPr>
            <a:spLocks noGrp="1"/>
          </p:cNvSpPr>
          <p:nvPr>
            <p:ph type="ftr" sz="quarter" idx="11"/>
          </p:nvPr>
        </p:nvSpPr>
        <p:spPr bwMode="auto">
          <a:xfrm rot="5400000">
            <a:off x="7077456" y="4178808"/>
            <a:ext cx="3657600" cy="384048"/>
          </a:xfrm>
        </p:spPr>
        <p:txBody>
          <a:bodyPr/>
          <a:lstStyle/>
          <a:p>
            <a:endParaRPr lang="en-US">
              <a:solidFill>
                <a:srgbClr val="FFF39D"/>
              </a:solidFill>
            </a:endParaRPr>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white"/>
              </a:solidFill>
            </a:endParaRPr>
          </a:p>
        </p:txBody>
      </p:sp>
      <p:sp>
        <p:nvSpPr>
          <p:cNvPr id="6" name="灯片编号占位符 5"/>
          <p:cNvSpPr>
            <a:spLocks noGrp="1"/>
          </p:cNvSpPr>
          <p:nvPr>
            <p:ph type="sldNum" sz="quarter" idx="12"/>
          </p:nvPr>
        </p:nvSpPr>
        <p:spPr bwMode="auto">
          <a:xfrm>
            <a:off x="1340616" y="4928702"/>
            <a:ext cx="609600" cy="517524"/>
          </a:xfrm>
        </p:spPr>
        <p:txBody>
          <a:bodyPr/>
          <a:lstStyle/>
          <a:p>
            <a:fld id="{2BBB5E19-F10A-4C2F-BF6F-11C513378A2E}" type="slidenum">
              <a:rPr lang="en-US" smtClean="0"/>
              <a:pPr/>
              <a:t>‹#›</a:t>
            </a:fld>
            <a:endParaRPr lang="en-US"/>
          </a:p>
        </p:txBody>
      </p:sp>
    </p:spTree>
    <p:extLst>
      <p:ext uri="{BB962C8B-B14F-4D97-AF65-F5344CB8AC3E}">
        <p14:creationId xmlns:p14="http://schemas.microsoft.com/office/powerpoint/2010/main" val="67332044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E6F9B8CD-342D-4579-98EC-A8FD6B7370E1}" type="datetimeFigureOut">
              <a:rPr lang="en-US" smtClean="0">
                <a:solidFill>
                  <a:srgbClr val="575F6D"/>
                </a:solidFill>
              </a:rPr>
              <a:pPr/>
              <a:t>11/26/2020</a:t>
            </a:fld>
            <a:endParaRPr lang="en-US">
              <a:solidFill>
                <a:srgbClr val="575F6D"/>
              </a:solidFill>
            </a:endParaRPr>
          </a:p>
        </p:txBody>
      </p:sp>
      <p:sp>
        <p:nvSpPr>
          <p:cNvPr id="6" name="页脚占位符 5"/>
          <p:cNvSpPr>
            <a:spLocks noGrp="1"/>
          </p:cNvSpPr>
          <p:nvPr>
            <p:ph type="ftr" sz="quarter" idx="11"/>
          </p:nvPr>
        </p:nvSpPr>
        <p:spPr/>
        <p:txBody>
          <a:bodyPr/>
          <a:lstStyle/>
          <a:p>
            <a:endParaRPr lang="en-US">
              <a:solidFill>
                <a:srgbClr val="575F6D"/>
              </a:solidFill>
            </a:endParaRPr>
          </a:p>
        </p:txBody>
      </p:sp>
      <p:sp>
        <p:nvSpPr>
          <p:cNvPr id="7" name="灯片编号占位符 6"/>
          <p:cNvSpPr>
            <a:spLocks noGrp="1"/>
          </p:cNvSpPr>
          <p:nvPr>
            <p:ph type="sldNum" sz="quarter" idx="12"/>
          </p:nvPr>
        </p:nvSpPr>
        <p:spPr/>
        <p:txBody>
          <a:bodyPr/>
          <a:lstStyle/>
          <a:p>
            <a:fld id="{2BBB5E19-F10A-4C2F-BF6F-11C513378A2E}" type="slidenum">
              <a:rPr lang="en-US" smtClean="0"/>
              <a:pPr/>
              <a:t>‹#›</a:t>
            </a:fld>
            <a:endParaRPr 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90757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bwMode="auto">
          <a:xfrm rot="5400000">
            <a:off x="7763256" y="1170432"/>
            <a:ext cx="2286000" cy="381000"/>
          </a:xfrm>
        </p:spPr>
        <p:txBody>
          <a:bodyPr/>
          <a:lstStyle/>
          <a:p>
            <a:fld id="{E6F9B8CD-342D-4579-98EC-A8FD6B7370E1}" type="datetimeFigureOut">
              <a:rPr lang="en-US" smtClean="0"/>
              <a:pPr/>
              <a:t>11/26/2020</a:t>
            </a:fld>
            <a:endParaRPr lang="en-US"/>
          </a:p>
        </p:txBody>
      </p:sp>
      <p:sp>
        <p:nvSpPr>
          <p:cNvPr id="5" name="页脚占位符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矩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接连接符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接连接符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接连接符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接连接符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矩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椭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椭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椭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椭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椭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接连接符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灯片编号占位符 5"/>
          <p:cNvSpPr>
            <a:spLocks noGrp="1"/>
          </p:cNvSpPr>
          <p:nvPr>
            <p:ph type="sldNum" sz="quarter" idx="12"/>
          </p:nvPr>
        </p:nvSpPr>
        <p:spPr bwMode="auto">
          <a:xfrm>
            <a:off x="1340616" y="4928702"/>
            <a:ext cx="609600" cy="517524"/>
          </a:xfrm>
        </p:spPr>
        <p:txBody>
          <a:bodyPr/>
          <a:lstStyle/>
          <a:p>
            <a:fld id="{2BBB5E19-F10A-4C2F-BF6F-11C513378A2E}"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E6F9B8CD-342D-4579-98EC-A8FD6B7370E1}" type="datetimeFigureOut">
              <a:rPr lang="en-US" smtClean="0">
                <a:solidFill>
                  <a:srgbClr val="575F6D"/>
                </a:solidFill>
              </a:rPr>
              <a:pPr/>
              <a:t>11/26/2020</a:t>
            </a:fld>
            <a:endParaRPr lang="en-US">
              <a:solidFill>
                <a:srgbClr val="575F6D"/>
              </a:solidFill>
            </a:endParaRPr>
          </a:p>
        </p:txBody>
      </p:sp>
      <p:sp>
        <p:nvSpPr>
          <p:cNvPr id="8" name="页脚占位符 7"/>
          <p:cNvSpPr>
            <a:spLocks noGrp="1"/>
          </p:cNvSpPr>
          <p:nvPr>
            <p:ph type="ftr" sz="quarter" idx="11"/>
          </p:nvPr>
        </p:nvSpPr>
        <p:spPr/>
        <p:txBody>
          <a:bodyPr/>
          <a:lstStyle/>
          <a:p>
            <a:endParaRPr lang="en-US">
              <a:solidFill>
                <a:srgbClr val="575F6D"/>
              </a:solidFill>
            </a:endParaRPr>
          </a:p>
        </p:txBody>
      </p:sp>
      <p:sp>
        <p:nvSpPr>
          <p:cNvPr id="9" name="灯片编号占位符 8"/>
          <p:cNvSpPr>
            <a:spLocks noGrp="1"/>
          </p:cNvSpPr>
          <p:nvPr>
            <p:ph type="sldNum" sz="quarter" idx="12"/>
          </p:nvPr>
        </p:nvSpPr>
        <p:spPr/>
        <p:txBody>
          <a:bodyPr/>
          <a:lstStyle/>
          <a:p>
            <a:fld id="{2BBB5E19-F10A-4C2F-BF6F-11C513378A2E}" type="slidenum">
              <a:rPr lang="en-US" smtClean="0"/>
              <a:pPr/>
              <a:t>‹#›</a:t>
            </a:fld>
            <a:endParaRPr 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extLst>
      <p:ext uri="{BB962C8B-B14F-4D97-AF65-F5344CB8AC3E}">
        <p14:creationId xmlns:p14="http://schemas.microsoft.com/office/powerpoint/2010/main" val="3127301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fld id="{E6F9B8CD-342D-4579-98EC-A8FD6B7370E1}" type="datetimeFigureOut">
              <a:rPr lang="en-US" smtClean="0">
                <a:solidFill>
                  <a:srgbClr val="575F6D"/>
                </a:solidFill>
              </a:rPr>
              <a:pPr/>
              <a:t>11/26/2020</a:t>
            </a:fld>
            <a:endParaRPr lang="en-US">
              <a:solidFill>
                <a:srgbClr val="575F6D"/>
              </a:solidFill>
            </a:endParaRPr>
          </a:p>
        </p:txBody>
      </p:sp>
      <p:sp>
        <p:nvSpPr>
          <p:cNvPr id="7" name="灯片编号占位符 6"/>
          <p:cNvSpPr>
            <a:spLocks noGrp="1"/>
          </p:cNvSpPr>
          <p:nvPr>
            <p:ph type="sldNum" sz="quarter" idx="11"/>
          </p:nvPr>
        </p:nvSpPr>
        <p:spPr/>
        <p:txBody>
          <a:bodyPr rtlCol="0"/>
          <a:lstStyle/>
          <a:p>
            <a:fld id="{2BBB5E19-F10A-4C2F-BF6F-11C513378A2E}" type="slidenum">
              <a:rPr lang="en-US" smtClean="0"/>
              <a:pPr/>
              <a:t>‹#›</a:t>
            </a:fld>
            <a:endParaRPr lang="en-US"/>
          </a:p>
        </p:txBody>
      </p:sp>
      <p:sp>
        <p:nvSpPr>
          <p:cNvPr id="8" name="页脚占位符 7"/>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811514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F9B8CD-342D-4579-98EC-A8FD6B7370E1}" type="datetimeFigureOut">
              <a:rPr lang="en-US" smtClean="0">
                <a:solidFill>
                  <a:srgbClr val="575F6D"/>
                </a:solidFill>
              </a:rPr>
              <a:pPr/>
              <a:t>11/26/2020</a:t>
            </a:fld>
            <a:endParaRPr lang="en-US">
              <a:solidFill>
                <a:srgbClr val="575F6D"/>
              </a:solidFill>
            </a:endParaRPr>
          </a:p>
        </p:txBody>
      </p:sp>
      <p:sp>
        <p:nvSpPr>
          <p:cNvPr id="3" name="页脚占位符 2"/>
          <p:cNvSpPr>
            <a:spLocks noGrp="1"/>
          </p:cNvSpPr>
          <p:nvPr>
            <p:ph type="ftr" sz="quarter" idx="11"/>
          </p:nvPr>
        </p:nvSpPr>
        <p:spPr/>
        <p:txBody>
          <a:bodyPr/>
          <a:lstStyle/>
          <a:p>
            <a:endParaRPr lang="en-US">
              <a:solidFill>
                <a:srgbClr val="575F6D"/>
              </a:solidFill>
            </a:endParaRPr>
          </a:p>
        </p:txBody>
      </p:sp>
      <p:sp>
        <p:nvSpPr>
          <p:cNvPr id="4" name="灯片编号占位符 3"/>
          <p:cNvSpPr>
            <a:spLocks noGrp="1"/>
          </p:cNvSpPr>
          <p:nvPr>
            <p:ph type="sldNum" sz="quarter" idx="12"/>
          </p:nvPr>
        </p:nvSpPr>
        <p:spPr/>
        <p:txBody>
          <a:bodyPr/>
          <a:lstStyle/>
          <a:p>
            <a:fld id="{2BBB5E19-F10A-4C2F-BF6F-11C513378A2E}" type="slidenum">
              <a:rPr lang="en-US" smtClean="0"/>
              <a:pPr/>
              <a:t>‹#›</a:t>
            </a:fld>
            <a:endParaRPr lang="en-US"/>
          </a:p>
        </p:txBody>
      </p:sp>
    </p:spTree>
    <p:extLst>
      <p:ext uri="{BB962C8B-B14F-4D97-AF65-F5344CB8AC3E}">
        <p14:creationId xmlns:p14="http://schemas.microsoft.com/office/powerpoint/2010/main" val="13789810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fld id="{E6F9B8CD-342D-4579-98EC-A8FD6B7370E1}" type="datetimeFigureOut">
              <a:rPr lang="en-US" smtClean="0">
                <a:solidFill>
                  <a:srgbClr val="575F6D"/>
                </a:solidFill>
              </a:rPr>
              <a:pPr/>
              <a:t>11/26/2020</a:t>
            </a:fld>
            <a:endParaRPr lang="en-US" dirty="0">
              <a:solidFill>
                <a:srgbClr val="575F6D"/>
              </a:solidFill>
            </a:endParaRPr>
          </a:p>
        </p:txBody>
      </p:sp>
      <p:sp>
        <p:nvSpPr>
          <p:cNvPr id="22" name="灯片编号占位符 21"/>
          <p:cNvSpPr>
            <a:spLocks noGrp="1"/>
          </p:cNvSpPr>
          <p:nvPr>
            <p:ph type="sldNum" sz="quarter" idx="15"/>
          </p:nvPr>
        </p:nvSpPr>
        <p:spPr/>
        <p:txBody>
          <a:bodyPr rtlCol="0"/>
          <a:lstStyle/>
          <a:p>
            <a:fld id="{2BBB5E19-F10A-4C2F-BF6F-11C513378A2E}" type="slidenum">
              <a:rPr lang="en-US" smtClean="0"/>
              <a:pPr/>
              <a:t>‹#›</a:t>
            </a:fld>
            <a:endParaRPr lang="en-US"/>
          </a:p>
        </p:txBody>
      </p:sp>
      <p:sp>
        <p:nvSpPr>
          <p:cNvPr id="23" name="页脚占位符 22"/>
          <p:cNvSpPr>
            <a:spLocks noGrp="1"/>
          </p:cNvSpPr>
          <p:nvPr>
            <p:ph type="ftr" sz="quarter" idx="16"/>
          </p:nvPr>
        </p:nvSpPr>
        <p:spPr/>
        <p:txBody>
          <a:bodyPr rtlCol="0"/>
          <a:lstStyle/>
          <a:p>
            <a:endParaRPr lang="en-US">
              <a:solidFill>
                <a:srgbClr val="575F6D"/>
              </a:solidFill>
            </a:endParaRPr>
          </a:p>
        </p:txBody>
      </p:sp>
    </p:spTree>
    <p:extLst>
      <p:ext uri="{BB962C8B-B14F-4D97-AF65-F5344CB8AC3E}">
        <p14:creationId xmlns:p14="http://schemas.microsoft.com/office/powerpoint/2010/main" val="288405235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17" name="日期占位符 16"/>
          <p:cNvSpPr>
            <a:spLocks noGrp="1"/>
          </p:cNvSpPr>
          <p:nvPr>
            <p:ph type="dt" sz="half" idx="10"/>
          </p:nvPr>
        </p:nvSpPr>
        <p:spPr/>
        <p:txBody>
          <a:bodyPr rtlCol="0"/>
          <a:lstStyle/>
          <a:p>
            <a:fld id="{E6F9B8CD-342D-4579-98EC-A8FD6B7370E1}" type="datetimeFigureOut">
              <a:rPr lang="en-US" smtClean="0">
                <a:solidFill>
                  <a:srgbClr val="575F6D"/>
                </a:solidFill>
              </a:rPr>
              <a:pPr/>
              <a:t>11/26/2020</a:t>
            </a:fld>
            <a:endParaRPr lang="en-US">
              <a:solidFill>
                <a:srgbClr val="575F6D"/>
              </a:solidFill>
            </a:endParaRPr>
          </a:p>
        </p:txBody>
      </p:sp>
      <p:sp>
        <p:nvSpPr>
          <p:cNvPr id="18" name="灯片编号占位符 17"/>
          <p:cNvSpPr>
            <a:spLocks noGrp="1"/>
          </p:cNvSpPr>
          <p:nvPr>
            <p:ph type="sldNum" sz="quarter" idx="11"/>
          </p:nvPr>
        </p:nvSpPr>
        <p:spPr/>
        <p:txBody>
          <a:bodyPr rtlCol="0"/>
          <a:lstStyle/>
          <a:p>
            <a:fld id="{2BBB5E19-F10A-4C2F-BF6F-11C513378A2E}" type="slidenum">
              <a:rPr lang="en-US" smtClean="0"/>
              <a:pPr/>
              <a:t>‹#›</a:t>
            </a:fld>
            <a:endParaRPr lang="en-US"/>
          </a:p>
        </p:txBody>
      </p:sp>
      <p:sp>
        <p:nvSpPr>
          <p:cNvPr id="21" name="页脚占位符 20"/>
          <p:cNvSpPr>
            <a:spLocks noGrp="1"/>
          </p:cNvSpPr>
          <p:nvPr>
            <p:ph type="ftr" sz="quarter" idx="12"/>
          </p:nvPr>
        </p:nvSpPr>
        <p:spPr/>
        <p:txBody>
          <a:bodyPr rtlCol="0"/>
          <a:lstStyle/>
          <a:p>
            <a:endParaRPr lang="en-US">
              <a:solidFill>
                <a:srgbClr val="575F6D"/>
              </a:solidFill>
            </a:endParaRPr>
          </a:p>
        </p:txBody>
      </p:sp>
    </p:spTree>
    <p:extLst>
      <p:ext uri="{BB962C8B-B14F-4D97-AF65-F5344CB8AC3E}">
        <p14:creationId xmlns:p14="http://schemas.microsoft.com/office/powerpoint/2010/main" val="2793653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575F6D"/>
                </a:solidFill>
              </a:rPr>
              <a:pPr/>
              <a:t>11/26/2020</a:t>
            </a:fld>
            <a:endParaRPr lang="en-US">
              <a:solidFill>
                <a:srgbClr val="575F6D"/>
              </a:solidFill>
            </a:endParaRPr>
          </a:p>
        </p:txBody>
      </p:sp>
      <p:sp>
        <p:nvSpPr>
          <p:cNvPr id="5" name="页脚占位符 4"/>
          <p:cNvSpPr>
            <a:spLocks noGrp="1"/>
          </p:cNvSpPr>
          <p:nvPr>
            <p:ph type="ftr" sz="quarter" idx="11"/>
          </p:nvPr>
        </p:nvSpPr>
        <p:spPr/>
        <p:txBody>
          <a:bodyPr/>
          <a:lstStyle/>
          <a:p>
            <a:endParaRPr lang="en-US">
              <a:solidFill>
                <a:srgbClr val="575F6D"/>
              </a:solidFill>
            </a:endParaRPr>
          </a:p>
        </p:txBody>
      </p:sp>
      <p:sp>
        <p:nvSpPr>
          <p:cNvPr id="6" name="灯片编号占位符 5"/>
          <p:cNvSpPr>
            <a:spLocks noGrp="1"/>
          </p:cNvSpPr>
          <p:nvPr>
            <p:ph type="sldNum" sz="quarter" idx="12"/>
          </p:nvPr>
        </p:nvSpPr>
        <p:spPr/>
        <p:txBody>
          <a:bodyPr/>
          <a:lstStyle/>
          <a:p>
            <a:fld id="{2BBB5E19-F10A-4C2F-BF6F-11C513378A2E}" type="slidenum">
              <a:rPr lang="en-US" smtClean="0"/>
              <a:pPr/>
              <a:t>‹#›</a:t>
            </a:fld>
            <a:endParaRPr lang="en-US"/>
          </a:p>
        </p:txBody>
      </p:sp>
    </p:spTree>
    <p:extLst>
      <p:ext uri="{BB962C8B-B14F-4D97-AF65-F5344CB8AC3E}">
        <p14:creationId xmlns:p14="http://schemas.microsoft.com/office/powerpoint/2010/main" val="3861151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6F9B8CD-342D-4579-98EC-A8FD6B7370E1}" type="datetimeFigureOut">
              <a:rPr lang="en-US" smtClean="0">
                <a:solidFill>
                  <a:srgbClr val="575F6D"/>
                </a:solidFill>
              </a:rPr>
              <a:pPr/>
              <a:t>11/26/2020</a:t>
            </a:fld>
            <a:endParaRPr lang="en-US">
              <a:solidFill>
                <a:srgbClr val="575F6D"/>
              </a:solidFill>
            </a:endParaRPr>
          </a:p>
        </p:txBody>
      </p:sp>
      <p:sp>
        <p:nvSpPr>
          <p:cNvPr id="5" name="页脚占位符 4"/>
          <p:cNvSpPr>
            <a:spLocks noGrp="1"/>
          </p:cNvSpPr>
          <p:nvPr>
            <p:ph type="ftr" sz="quarter" idx="11"/>
          </p:nvPr>
        </p:nvSpPr>
        <p:spPr/>
        <p:txBody>
          <a:bodyPr/>
          <a:lstStyle/>
          <a:p>
            <a:endParaRPr lang="en-US">
              <a:solidFill>
                <a:srgbClr val="575F6D"/>
              </a:solidFill>
            </a:endParaRPr>
          </a:p>
        </p:txBody>
      </p:sp>
      <p:sp>
        <p:nvSpPr>
          <p:cNvPr id="6" name="灯片编号占位符 5"/>
          <p:cNvSpPr>
            <a:spLocks noGrp="1"/>
          </p:cNvSpPr>
          <p:nvPr>
            <p:ph type="sldNum" sz="quarter" idx="12"/>
          </p:nvPr>
        </p:nvSpPr>
        <p:spPr/>
        <p:txBody>
          <a:bodyPr/>
          <a:lstStyle/>
          <a:p>
            <a:fld id="{2BBB5E19-F10A-4C2F-BF6F-11C513378A2E}" type="slidenum">
              <a:rPr lang="en-US" smtClean="0"/>
              <a:pPr/>
              <a:t>‹#›</a:t>
            </a:fld>
            <a:endParaRPr lang="en-US"/>
          </a:p>
        </p:txBody>
      </p:sp>
    </p:spTree>
    <p:extLst>
      <p:ext uri="{BB962C8B-B14F-4D97-AF65-F5344CB8AC3E}">
        <p14:creationId xmlns:p14="http://schemas.microsoft.com/office/powerpoint/2010/main" val="952781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E6F9B8CD-342D-4579-98EC-A8FD6B7370E1}" type="datetimeFigureOut">
              <a:rPr lang="en-US" smtClean="0"/>
              <a:pPr/>
              <a:t>11/26/2020</a:t>
            </a:fld>
            <a:endParaRPr lang="en-US"/>
          </a:p>
        </p:txBody>
      </p:sp>
      <p:sp>
        <p:nvSpPr>
          <p:cNvPr id="6" name="页脚占位符 5"/>
          <p:cNvSpPr>
            <a:spLocks noGrp="1"/>
          </p:cNvSpPr>
          <p:nvPr>
            <p:ph type="ftr" sz="quarter" idx="11"/>
          </p:nvPr>
        </p:nvSpPr>
        <p:spPr/>
        <p:txBody>
          <a:bodyPr/>
          <a:lstStyle/>
          <a:p>
            <a:endParaRPr kumimoji="0" lang="en-US"/>
          </a:p>
        </p:txBody>
      </p:sp>
      <p:sp>
        <p:nvSpPr>
          <p:cNvPr id="7" name="灯片编号占位符 6"/>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9" name="内容占位符 8"/>
          <p:cNvSpPr>
            <a:spLocks noGrp="1"/>
          </p:cNvSpPr>
          <p:nvPr>
            <p:ph sz="quarter" idx="1"/>
          </p:nvPr>
        </p:nvSpPr>
        <p:spPr>
          <a:xfrm>
            <a:off x="457200"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270248" y="1600200"/>
            <a:ext cx="36576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nchor="b"/>
          <a:lstStyle>
            <a:lvl1pPr>
              <a:defRPr/>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fld id="{E6F9B8CD-342D-4579-98EC-A8FD6B7370E1}" type="datetimeFigureOut">
              <a:rPr lang="en-US" smtClean="0"/>
              <a:pPr/>
              <a:t>11/26/2020</a:t>
            </a:fld>
            <a:endParaRPr lang="en-US"/>
          </a:p>
        </p:txBody>
      </p:sp>
      <p:sp>
        <p:nvSpPr>
          <p:cNvPr id="8" name="页脚占位符 7"/>
          <p:cNvSpPr>
            <a:spLocks noGrp="1"/>
          </p:cNvSpPr>
          <p:nvPr>
            <p:ph type="ftr" sz="quarter" idx="11"/>
          </p:nvPr>
        </p:nvSpPr>
        <p:spPr/>
        <p:txBody>
          <a:bodyPr/>
          <a:lstStyle/>
          <a:p>
            <a:endParaRPr kumimoji="0" lang="en-US"/>
          </a:p>
        </p:txBody>
      </p:sp>
      <p:sp>
        <p:nvSpPr>
          <p:cNvPr id="9" name="灯片编号占位符 8"/>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11" name="内容占位符 10"/>
          <p:cNvSpPr>
            <a:spLocks noGrp="1"/>
          </p:cNvSpPr>
          <p:nvPr>
            <p:ph sz="quarter" idx="2"/>
          </p:nvPr>
        </p:nvSpPr>
        <p:spPr>
          <a:xfrm>
            <a:off x="457200"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371975" y="2362200"/>
            <a:ext cx="3657600" cy="3886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6" name="日期占位符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11/26/2020</a:t>
            </a:fld>
            <a:endParaRPr lang="en-US"/>
          </a:p>
        </p:txBody>
      </p:sp>
      <p:sp>
        <p:nvSpPr>
          <p:cNvPr id="7" name="灯片编号占位符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8" name="页脚占位符 7"/>
          <p:cNvSpPr>
            <a:spLocks noGrp="1"/>
          </p:cNvSpPr>
          <p:nvPr>
            <p:ph type="ftr" sz="quarter" idx="12"/>
          </p:nvPr>
        </p:nvSpPr>
        <p:spPr/>
        <p:txBody>
          <a:bodyPr rtlCol="0"/>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F9B8CD-342D-4579-98EC-A8FD6B7370E1}" type="datetimeFigureOut">
              <a:rPr lang="en-US" smtClean="0"/>
              <a:pPr/>
              <a:t>11/26/2020</a:t>
            </a:fld>
            <a:endParaRPr lang="en-US"/>
          </a:p>
        </p:txBody>
      </p:sp>
      <p:sp>
        <p:nvSpPr>
          <p:cNvPr id="3" name="页脚占位符 2"/>
          <p:cNvSpPr>
            <a:spLocks noGrp="1"/>
          </p:cNvSpPr>
          <p:nvPr>
            <p:ph type="ftr" sz="quarter" idx="11"/>
          </p:nvPr>
        </p:nvSpPr>
        <p:spPr/>
        <p:txBody>
          <a:bodyPr/>
          <a:lstStyle/>
          <a:p>
            <a:endParaRPr kumimoji="0" lang="en-US"/>
          </a:p>
        </p:txBody>
      </p:sp>
      <p:sp>
        <p:nvSpPr>
          <p:cNvPr id="4" name="灯片编号占位符 3"/>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标题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直接连接符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接连接符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接连接符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矩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接连接符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椭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内容占位符 17"/>
          <p:cNvSpPr>
            <a:spLocks noGrp="1"/>
          </p:cNvSpPr>
          <p:nvPr>
            <p:ph sz="quarter" idx="1"/>
          </p:nvPr>
        </p:nvSpPr>
        <p:spPr>
          <a:xfrm>
            <a:off x="304800" y="274320"/>
            <a:ext cx="5638800" cy="6327648"/>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1" name="日期占位符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11/26/2020</a:t>
            </a:fld>
            <a:endParaRPr lang="en-US" dirty="0"/>
          </a:p>
        </p:txBody>
      </p:sp>
      <p:sp>
        <p:nvSpPr>
          <p:cNvPr id="22" name="灯片编号占位符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3" name="页脚占位符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直接连接符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椭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rot="5400000">
            <a:off x="3350133" y="3200400"/>
            <a:ext cx="6309360" cy="457200"/>
          </a:xfrm>
        </p:spPr>
        <p:txBody>
          <a:bodyPr anchor="b"/>
          <a:lstStyle>
            <a:lvl1pPr algn="l">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zh-CN" altLang="en-US" smtClean="0"/>
              <a:t>单击图标添加图片</a:t>
            </a:r>
            <a:endParaRPr kumimoji="0" lang="en-US"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10" name="直接连接符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矩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接连接符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接连接符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接连接符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期占位符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11/26/2020</a:t>
            </a:fld>
            <a:endParaRPr lang="en-US"/>
          </a:p>
        </p:txBody>
      </p:sp>
      <p:sp>
        <p:nvSpPr>
          <p:cNvPr id="18" name="灯片编号占位符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1" name="页脚占位符 20"/>
          <p:cNvSpPr>
            <a:spLocks noGrp="1"/>
          </p:cNvSpPr>
          <p:nvPr>
            <p:ph type="ftr" sz="quarter" idx="12"/>
          </p:nvPr>
        </p:nvSpPr>
        <p:spPr/>
        <p:txBody>
          <a:bodyPr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11/26/2020</a:t>
            </a:fld>
            <a:endParaRPr lang="en-US" dirty="0">
              <a:solidFill>
                <a:schemeClr val="tx2"/>
              </a:solidFill>
            </a:endParaRPr>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1076"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Arial" panose="020B0604020202020204" pitchFamily="34" charset="0"/>
              </a:defRPr>
            </a:lvl1pPr>
          </a:lstStyle>
          <a:p>
            <a:pPr fontAlgn="base">
              <a:spcBef>
                <a:spcPct val="0"/>
              </a:spcBef>
              <a:spcAft>
                <a:spcPct val="0"/>
              </a:spcAft>
              <a:defRPr/>
            </a:pPr>
            <a:fld id="{9E5A7162-0183-41EE-B345-C1D4BBF84A8E}" type="datetimeFigureOut">
              <a:rPr lang="zh-CN" altLang="en-US">
                <a:solidFill>
                  <a:srgbClr val="000000"/>
                </a:solidFill>
              </a:rPr>
              <a:pPr fontAlgn="base">
                <a:spcBef>
                  <a:spcPct val="0"/>
                </a:spcBef>
                <a:spcAft>
                  <a:spcPct val="0"/>
                </a:spcAft>
                <a:defRPr/>
              </a:pPr>
              <a:t>2020/11/26</a:t>
            </a:fld>
            <a:endParaRPr lang="en-US" altLang="zh-CN">
              <a:solidFill>
                <a:srgbClr val="000000"/>
              </a:solidFill>
            </a:endParaRPr>
          </a:p>
        </p:txBody>
      </p:sp>
      <p:sp>
        <p:nvSpPr>
          <p:cNvPr id="131077"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atin typeface="Arial" panose="020B0604020202020204" pitchFamily="34" charset="0"/>
              </a:defRPr>
            </a:lvl1pPr>
          </a:lstStyle>
          <a:p>
            <a:pPr fontAlgn="base">
              <a:spcBef>
                <a:spcPct val="0"/>
              </a:spcBef>
              <a:spcAft>
                <a:spcPct val="0"/>
              </a:spcAft>
              <a:defRPr/>
            </a:pPr>
            <a:endParaRPr lang="en-US" altLang="zh-CN">
              <a:solidFill>
                <a:srgbClr val="000000"/>
              </a:solidFill>
            </a:endParaRPr>
          </a:p>
        </p:txBody>
      </p:sp>
      <p:sp>
        <p:nvSpPr>
          <p:cNvPr id="131078"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buFont typeface="Arial" pitchFamily="34" charset="0"/>
              <a:buNone/>
              <a:defRPr/>
            </a:pPr>
            <a:fld id="{8D768717-55C0-4454-8280-6B1C11C12F73}" type="slidenum">
              <a:rPr lang="zh-CN" altLang="en-US">
                <a:solidFill>
                  <a:srgbClr val="000000"/>
                </a:solidFill>
              </a:rPr>
              <a:pPr fontAlgn="base">
                <a:spcBef>
                  <a:spcPct val="0"/>
                </a:spcBef>
                <a:spcAft>
                  <a:spcPct val="0"/>
                </a:spcAft>
                <a:buFont typeface="Arial" pitchFamily="34" charset="0"/>
                <a:buNone/>
                <a:defRPr/>
              </a:pPr>
              <a:t>‹#›</a:t>
            </a:fld>
            <a:endParaRPr lang="zh-CN" altLang="en-US">
              <a:solidFill>
                <a:srgbClr val="000000"/>
              </a:solidFill>
            </a:endParaRPr>
          </a:p>
        </p:txBody>
      </p:sp>
    </p:spTree>
    <p:extLst>
      <p:ext uri="{BB962C8B-B14F-4D97-AF65-F5344CB8AC3E}">
        <p14:creationId xmlns:p14="http://schemas.microsoft.com/office/powerpoint/2010/main" val="9795760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lang="en-US" dirty="0">
              <a:solidFill>
                <a:prstClr val="black"/>
              </a:solidFill>
            </a:endParaRPr>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6F9B8CD-342D-4579-98EC-A8FD6B7370E1}" type="datetimeFigureOut">
              <a:rPr lang="en-US" smtClean="0">
                <a:solidFill>
                  <a:srgbClr val="575F6D"/>
                </a:solidFill>
              </a:rPr>
              <a:pPr/>
              <a:t>11/26/2020</a:t>
            </a:fld>
            <a:endParaRPr lang="en-US" dirty="0">
              <a:solidFill>
                <a:srgbClr val="575F6D"/>
              </a:solidFill>
            </a:endParaRPr>
          </a:p>
        </p:txBody>
      </p:sp>
      <p:sp>
        <p:nvSpPr>
          <p:cNvPr id="3" name="页脚占位符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solidFill>
                <a:srgbClr val="575F6D"/>
              </a:solidFill>
            </a:endParaRPr>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2" name="椭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solidFill>
                <a:prstClr val="white"/>
              </a:solidFill>
            </a:endParaRPr>
          </a:p>
        </p:txBody>
      </p:sp>
      <p:sp>
        <p:nvSpPr>
          <p:cNvPr id="23" name="灯片编号占位符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BBB5E19-F10A-4C2F-BF6F-11C513378A2E}" type="slidenum">
              <a:rPr lang="en-US" smtClean="0"/>
              <a:pPr/>
              <a:t>‹#›</a:t>
            </a:fld>
            <a:endParaRPr lang="en-US" dirty="0"/>
          </a:p>
        </p:txBody>
      </p:sp>
    </p:spTree>
    <p:extLst>
      <p:ext uri="{BB962C8B-B14F-4D97-AF65-F5344CB8AC3E}">
        <p14:creationId xmlns:p14="http://schemas.microsoft.com/office/powerpoint/2010/main" val="321991798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13.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16.wmf"/><Relationship Id="rId5" Type="http://schemas.openxmlformats.org/officeDocument/2006/relationships/oleObject" Target="../embeddings/oleObject15.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7.bin"/><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7.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19.bin"/><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8.xml"/><Relationship Id="rId1" Type="http://schemas.openxmlformats.org/officeDocument/2006/relationships/vmlDrawing" Target="../drawings/vmlDrawing9.vml"/><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23.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8.xml"/><Relationship Id="rId1" Type="http://schemas.openxmlformats.org/officeDocument/2006/relationships/vmlDrawing" Target="../drawings/vmlDrawing11.vml"/><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8.xml"/><Relationship Id="rId1" Type="http://schemas.openxmlformats.org/officeDocument/2006/relationships/vmlDrawing" Target="../drawings/vmlDrawing12.vml"/><Relationship Id="rId4" Type="http://schemas.openxmlformats.org/officeDocument/2006/relationships/image" Target="../media/image2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31.emf"/><Relationship Id="rId4"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35.jpeg"/><Relationship Id="rId4" Type="http://schemas.openxmlformats.org/officeDocument/2006/relationships/image" Target="../media/image3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37.png"/><Relationship Id="rId4" Type="http://schemas.openxmlformats.org/officeDocument/2006/relationships/image" Target="../media/image36.wmf"/></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wmf"/></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48.png"/><Relationship Id="rId4" Type="http://schemas.openxmlformats.org/officeDocument/2006/relationships/image" Target="../media/image47.wmf"/></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36.bin"/><Relationship Id="rId5" Type="http://schemas.openxmlformats.org/officeDocument/2006/relationships/image" Target="../media/image55.wmf"/><Relationship Id="rId4"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59.wmf"/><Relationship Id="rId5" Type="http://schemas.openxmlformats.org/officeDocument/2006/relationships/oleObject" Target="../embeddings/oleObject38.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40.bin"/></Relationships>
</file>

<file path=ppt/slides/_rels/slide4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3.wmf"/><Relationship Id="rId5" Type="http://schemas.openxmlformats.org/officeDocument/2006/relationships/oleObject" Target="../embeddings/oleObject42.bin"/><Relationship Id="rId4" Type="http://schemas.openxmlformats.org/officeDocument/2006/relationships/image" Target="../media/image62.wmf"/></Relationships>
</file>

<file path=ppt/slides/_rels/slide4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6.wmf"/><Relationship Id="rId5" Type="http://schemas.openxmlformats.org/officeDocument/2006/relationships/oleObject" Target="../embeddings/oleObject45.bin"/><Relationship Id="rId4" Type="http://schemas.openxmlformats.org/officeDocument/2006/relationships/image" Target="../media/image65.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72.wmf"/><Relationship Id="rId3" Type="http://schemas.openxmlformats.org/officeDocument/2006/relationships/image" Target="../media/image73.png"/><Relationship Id="rId7" Type="http://schemas.openxmlformats.org/officeDocument/2006/relationships/image" Target="../media/image69.wmf"/><Relationship Id="rId12"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oleObject" Target="../embeddings/oleObject48.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5.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53.bin"/><Relationship Id="rId5" Type="http://schemas.openxmlformats.org/officeDocument/2006/relationships/image" Target="../media/image74.wmf"/><Relationship Id="rId4"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77.wmf"/><Relationship Id="rId5" Type="http://schemas.openxmlformats.org/officeDocument/2006/relationships/oleObject" Target="../embeddings/oleObject55.bin"/><Relationship Id="rId4" Type="http://schemas.openxmlformats.org/officeDocument/2006/relationships/image" Target="../media/image76.wmf"/><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81.wmf"/><Relationship Id="rId5" Type="http://schemas.openxmlformats.org/officeDocument/2006/relationships/oleObject" Target="../embeddings/oleObject58.bin"/><Relationship Id="rId4" Type="http://schemas.openxmlformats.org/officeDocument/2006/relationships/image" Target="../media/image80.wmf"/></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83.jpeg"/><Relationship Id="rId4" Type="http://schemas.openxmlformats.org/officeDocument/2006/relationships/image" Target="../media/image8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84.wmf"/></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62.bin"/><Relationship Id="rId5" Type="http://schemas.openxmlformats.org/officeDocument/2006/relationships/image" Target="../media/image85.wmf"/><Relationship Id="rId4" Type="http://schemas.openxmlformats.org/officeDocument/2006/relationships/oleObject" Target="../embeddings/oleObject61.bin"/></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64.bin"/><Relationship Id="rId5" Type="http://schemas.openxmlformats.org/officeDocument/2006/relationships/image" Target="../media/image88.wmf"/><Relationship Id="rId4" Type="http://schemas.openxmlformats.org/officeDocument/2006/relationships/oleObject" Target="../embeddings/oleObject63.bin"/></Relationships>
</file>

<file path=ppt/slides/_rels/slide54.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92.wmf"/><Relationship Id="rId5" Type="http://schemas.openxmlformats.org/officeDocument/2006/relationships/oleObject" Target="../embeddings/oleObject66.bin"/><Relationship Id="rId4" Type="http://schemas.openxmlformats.org/officeDocument/2006/relationships/image" Target="../media/image91.wmf"/></Relationships>
</file>

<file path=ppt/slides/_rels/slide55.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5.wmf"/><Relationship Id="rId5" Type="http://schemas.openxmlformats.org/officeDocument/2006/relationships/oleObject" Target="../embeddings/oleObject69.bin"/><Relationship Id="rId4" Type="http://schemas.openxmlformats.org/officeDocument/2006/relationships/image" Target="../media/image94.wmf"/></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72.bin"/><Relationship Id="rId5" Type="http://schemas.openxmlformats.org/officeDocument/2006/relationships/image" Target="../media/image99.wmf"/><Relationship Id="rId4" Type="http://schemas.openxmlformats.org/officeDocument/2006/relationships/oleObject" Target="../embeddings/oleObject71.bin"/></Relationships>
</file>

<file path=ppt/slides/_rels/slide5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3.wmf"/><Relationship Id="rId5" Type="http://schemas.openxmlformats.org/officeDocument/2006/relationships/oleObject" Target="../embeddings/oleObject74.bin"/><Relationship Id="rId4" Type="http://schemas.openxmlformats.org/officeDocument/2006/relationships/image" Target="../media/image102.wmf"/></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06.wmf"/><Relationship Id="rId5" Type="http://schemas.openxmlformats.org/officeDocument/2006/relationships/oleObject" Target="../embeddings/oleObject77.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79.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0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image" Target="../media/image110.wmf"/><Relationship Id="rId4"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image" Target="../media/image111.png"/><Relationship Id="rId7"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83.bin"/><Relationship Id="rId5" Type="http://schemas.openxmlformats.org/officeDocument/2006/relationships/image" Target="../media/image112.wmf"/><Relationship Id="rId4" Type="http://schemas.openxmlformats.org/officeDocument/2006/relationships/oleObject" Target="../embeddings/oleObject82.bin"/><Relationship Id="rId9" Type="http://schemas.openxmlformats.org/officeDocument/2006/relationships/image" Target="../media/image114.wmf"/></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6.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86.bin"/><Relationship Id="rId5" Type="http://schemas.openxmlformats.org/officeDocument/2006/relationships/image" Target="../media/image115.wmf"/><Relationship Id="rId4" Type="http://schemas.openxmlformats.org/officeDocument/2006/relationships/oleObject" Target="../embeddings/oleObject85.bin"/></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21.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70.xml.rels><?xml version="1.0" encoding="UTF-8" standalone="yes"?>
<Relationships xmlns="http://schemas.openxmlformats.org/package/2006/relationships"><Relationship Id="rId8" Type="http://schemas.openxmlformats.org/officeDocument/2006/relationships/image" Target="../media/image124.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23.wmf"/><Relationship Id="rId5" Type="http://schemas.openxmlformats.org/officeDocument/2006/relationships/oleObject" Target="../embeddings/oleObject89.bin"/><Relationship Id="rId4" Type="http://schemas.openxmlformats.org/officeDocument/2006/relationships/image" Target="../media/image122.wmf"/></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10.bin"/><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ChangeArrowheads="1"/>
          </p:cNvSpPr>
          <p:nvPr/>
        </p:nvSpPr>
        <p:spPr bwMode="auto">
          <a:xfrm>
            <a:off x="1357290" y="1500174"/>
            <a:ext cx="7632700" cy="1846659"/>
          </a:xfrm>
          <a:prstGeom prst="rect">
            <a:avLst/>
          </a:prstGeom>
          <a:noFill/>
          <a:ln w="9525">
            <a:noFill/>
            <a:miter lim="800000"/>
            <a:headEnd/>
            <a:tailEnd/>
          </a:ln>
          <a:effectLst/>
        </p:spPr>
        <p:txBody>
          <a:bodyPr>
            <a:spAutoFit/>
          </a:bodyPr>
          <a:lstStyle/>
          <a:p>
            <a:r>
              <a:rPr lang="en-US" altLang="zh-CN" sz="4800" dirty="0"/>
              <a:t>《</a:t>
            </a:r>
            <a:r>
              <a:rPr lang="zh-CN" altLang="en-US" sz="4800" dirty="0"/>
              <a:t>地壳形变</a:t>
            </a:r>
            <a:r>
              <a:rPr lang="en-US" altLang="zh-CN" sz="4800" dirty="0"/>
              <a:t>》</a:t>
            </a:r>
          </a:p>
          <a:p>
            <a:endParaRPr lang="en-US" altLang="zh-CN" sz="1600" dirty="0"/>
          </a:p>
          <a:p>
            <a:r>
              <a:rPr lang="zh-CN" altLang="en-US" sz="3200" dirty="0" smtClean="0">
                <a:latin typeface="黑体" pitchFamily="49" charset="-122"/>
                <a:ea typeface="黑体" pitchFamily="49" charset="-122"/>
              </a:rPr>
              <a:t>第六章 </a:t>
            </a:r>
            <a:r>
              <a:rPr lang="zh-CN" altLang="en-US" sz="3200" dirty="0">
                <a:latin typeface="黑体" pitchFamily="49" charset="-122"/>
                <a:ea typeface="黑体" pitchFamily="49" charset="-122"/>
              </a:rPr>
              <a:t>连续形变、应变观测与数据处理</a:t>
            </a:r>
          </a:p>
          <a:p>
            <a:endParaRPr lang="zh-CN" alt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2"/>
          <p:cNvSpPr txBox="1">
            <a:spLocks noChangeArrowheads="1"/>
          </p:cNvSpPr>
          <p:nvPr/>
        </p:nvSpPr>
        <p:spPr bwMode="auto">
          <a:xfrm>
            <a:off x="292100" y="498475"/>
            <a:ext cx="887294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sz="2400" dirty="0" smtClean="0">
                <a:solidFill>
                  <a:srgbClr val="000000"/>
                </a:solidFill>
              </a:rPr>
              <a:t>1.3 </a:t>
            </a:r>
            <a:r>
              <a:rPr lang="zh-CN" altLang="en-US" sz="2400" dirty="0" smtClean="0">
                <a:solidFill>
                  <a:srgbClr val="000000"/>
                </a:solidFill>
              </a:rPr>
              <a:t>潮汐变化</a:t>
            </a:r>
          </a:p>
          <a:p>
            <a:pPr eaLnBrk="1" fontAlgn="base" hangingPunct="1">
              <a:spcBef>
                <a:spcPct val="0"/>
              </a:spcBef>
              <a:spcAft>
                <a:spcPct val="0"/>
              </a:spcAft>
              <a:buFont typeface="Arial" pitchFamily="34" charset="0"/>
              <a:buNone/>
            </a:pPr>
            <a:r>
              <a:rPr lang="zh-CN" altLang="en-US" sz="2400" dirty="0" smtClean="0">
                <a:solidFill>
                  <a:srgbClr val="000000"/>
                </a:solidFill>
              </a:rPr>
              <a:t>台网观测资料中，采用的调和分析为日滑动的月调和分析；计算</a:t>
            </a:r>
          </a:p>
          <a:p>
            <a:pPr eaLnBrk="1" fontAlgn="base" hangingPunct="1">
              <a:spcBef>
                <a:spcPct val="0"/>
              </a:spcBef>
              <a:spcAft>
                <a:spcPct val="0"/>
              </a:spcAft>
              <a:buFont typeface="Arial" pitchFamily="34" charset="0"/>
              <a:buNone/>
            </a:pPr>
            <a:r>
              <a:rPr lang="zh-CN" altLang="en-US" sz="2400" dirty="0" smtClean="0">
                <a:solidFill>
                  <a:srgbClr val="000000"/>
                </a:solidFill>
              </a:rPr>
              <a:t>采用观测整时值序列，通常以</a:t>
            </a:r>
            <a:r>
              <a:rPr lang="en-US" altLang="zh-CN" sz="2400" dirty="0" smtClean="0">
                <a:solidFill>
                  <a:srgbClr val="000000"/>
                </a:solidFill>
              </a:rPr>
              <a:t>48</a:t>
            </a:r>
            <a:r>
              <a:rPr lang="zh-CN" altLang="en-US" sz="2400" dirty="0" smtClean="0">
                <a:solidFill>
                  <a:srgbClr val="000000"/>
                </a:solidFill>
              </a:rPr>
              <a:t>小时为滑动步长，</a:t>
            </a:r>
            <a:r>
              <a:rPr lang="en-US" altLang="zh-CN" sz="2400" dirty="0" smtClean="0">
                <a:solidFill>
                  <a:srgbClr val="000000"/>
                </a:solidFill>
              </a:rPr>
              <a:t>30</a:t>
            </a:r>
            <a:r>
              <a:rPr lang="zh-CN" altLang="en-US" sz="2400" dirty="0" smtClean="0">
                <a:solidFill>
                  <a:srgbClr val="000000"/>
                </a:solidFill>
              </a:rPr>
              <a:t>天为窗长，</a:t>
            </a:r>
          </a:p>
          <a:p>
            <a:pPr eaLnBrk="1" fontAlgn="base" hangingPunct="1">
              <a:spcBef>
                <a:spcPct val="0"/>
              </a:spcBef>
              <a:spcAft>
                <a:spcPct val="0"/>
              </a:spcAft>
              <a:buFont typeface="Arial" pitchFamily="34" charset="0"/>
              <a:buNone/>
            </a:pPr>
            <a:r>
              <a:rPr lang="zh-CN" altLang="en-US" sz="2400" dirty="0" smtClean="0">
                <a:solidFill>
                  <a:srgbClr val="000000"/>
                </a:solidFill>
              </a:rPr>
              <a:t>采用月长度调和分析，解算各主要潮波的潮汐因子、相位滞后等</a:t>
            </a:r>
          </a:p>
          <a:p>
            <a:pPr eaLnBrk="1" fontAlgn="base" hangingPunct="1">
              <a:spcBef>
                <a:spcPct val="0"/>
              </a:spcBef>
              <a:spcAft>
                <a:spcPct val="0"/>
              </a:spcAft>
              <a:buFont typeface="Arial" pitchFamily="34" charset="0"/>
              <a:buNone/>
            </a:pPr>
            <a:r>
              <a:rPr lang="zh-CN" altLang="en-US" sz="2400" dirty="0" smtClean="0">
                <a:solidFill>
                  <a:srgbClr val="000000"/>
                </a:solidFill>
              </a:rPr>
              <a:t>参数的变化与地震前兆的关系和以往积累的经验进行分析，提取</a:t>
            </a:r>
          </a:p>
          <a:p>
            <a:pPr eaLnBrk="1" fontAlgn="base" hangingPunct="1">
              <a:spcBef>
                <a:spcPct val="0"/>
              </a:spcBef>
              <a:spcAft>
                <a:spcPct val="0"/>
              </a:spcAft>
              <a:buFont typeface="Arial" pitchFamily="34" charset="0"/>
              <a:buNone/>
            </a:pPr>
            <a:r>
              <a:rPr lang="zh-CN" altLang="en-US" sz="2400" dirty="0" smtClean="0">
                <a:solidFill>
                  <a:srgbClr val="000000"/>
                </a:solidFill>
              </a:rPr>
              <a:t>地震前兆信息。</a:t>
            </a:r>
          </a:p>
        </p:txBody>
      </p:sp>
    </p:spTree>
    <p:extLst>
      <p:ext uri="{BB962C8B-B14F-4D97-AF65-F5344CB8AC3E}">
        <p14:creationId xmlns:p14="http://schemas.microsoft.com/office/powerpoint/2010/main" val="203387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
          <p:cNvSpPr txBox="1">
            <a:spLocks noChangeArrowheads="1"/>
          </p:cNvSpPr>
          <p:nvPr/>
        </p:nvSpPr>
        <p:spPr bwMode="auto">
          <a:xfrm>
            <a:off x="252413" y="577850"/>
            <a:ext cx="9110662"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sz="2800" smtClean="0">
                <a:solidFill>
                  <a:srgbClr val="000000"/>
                </a:solidFill>
              </a:rPr>
              <a:t>8.1.4 </a:t>
            </a:r>
            <a:r>
              <a:rPr lang="zh-CN" altLang="en-US" sz="2800" smtClean="0">
                <a:solidFill>
                  <a:srgbClr val="000000"/>
                </a:solidFill>
              </a:rPr>
              <a:t>非潮汐变化分析</a:t>
            </a:r>
          </a:p>
          <a:p>
            <a:pPr eaLnBrk="1" fontAlgn="base" hangingPunct="1">
              <a:spcBef>
                <a:spcPct val="0"/>
              </a:spcBef>
              <a:spcAft>
                <a:spcPct val="0"/>
              </a:spcAft>
              <a:buFont typeface="Arial" pitchFamily="34" charset="0"/>
              <a:buNone/>
            </a:pPr>
            <a:r>
              <a:rPr lang="zh-CN" altLang="en-US" sz="2400" smtClean="0">
                <a:solidFill>
                  <a:srgbClr val="000000"/>
                </a:solidFill>
              </a:rPr>
              <a:t>对固体潮观测的整点值进行非潮汐变化分析通常采用：均值法</a:t>
            </a:r>
          </a:p>
          <a:p>
            <a:pPr eaLnBrk="1" fontAlgn="base" hangingPunct="1">
              <a:spcBef>
                <a:spcPct val="0"/>
              </a:spcBef>
              <a:spcAft>
                <a:spcPct val="0"/>
              </a:spcAft>
              <a:buFont typeface="Arial" pitchFamily="34" charset="0"/>
              <a:buNone/>
            </a:pPr>
            <a:r>
              <a:rPr lang="zh-CN" altLang="en-US" sz="2400" smtClean="0">
                <a:solidFill>
                  <a:srgbClr val="000000"/>
                </a:solidFill>
              </a:rPr>
              <a:t>别尔采夫滤波器和组合滤波器等分析方法。</a:t>
            </a:r>
          </a:p>
          <a:p>
            <a:pPr eaLnBrk="1" fontAlgn="base" hangingPunct="1">
              <a:spcBef>
                <a:spcPct val="0"/>
              </a:spcBef>
              <a:spcAft>
                <a:spcPct val="0"/>
              </a:spcAft>
              <a:buFont typeface="Arial" pitchFamily="34" charset="0"/>
              <a:buNone/>
            </a:pPr>
            <a:r>
              <a:rPr lang="en-US" altLang="zh-CN" sz="2400" smtClean="0">
                <a:solidFill>
                  <a:srgbClr val="000000"/>
                </a:solidFill>
              </a:rPr>
              <a:t>1</a:t>
            </a:r>
            <a:r>
              <a:rPr lang="zh-CN" altLang="en-US" sz="2400" smtClean="0">
                <a:solidFill>
                  <a:srgbClr val="000000"/>
                </a:solidFill>
              </a:rPr>
              <a:t>）计算潮汐数据的日均值及其二日差值</a:t>
            </a:r>
          </a:p>
          <a:p>
            <a:pPr eaLnBrk="1" fontAlgn="base" hangingPunct="1">
              <a:spcBef>
                <a:spcPct val="0"/>
              </a:spcBef>
              <a:spcAft>
                <a:spcPct val="0"/>
              </a:spcAft>
              <a:buFont typeface="Arial" pitchFamily="34" charset="0"/>
              <a:buNone/>
            </a:pPr>
            <a:r>
              <a:rPr lang="zh-CN" altLang="en-US" sz="2400" smtClean="0">
                <a:solidFill>
                  <a:srgbClr val="000000"/>
                </a:solidFill>
              </a:rPr>
              <a:t>日均值方法是固体潮数据非潮汐分析方法之一，即对一天的</a:t>
            </a:r>
            <a:r>
              <a:rPr lang="en-US" altLang="zh-CN" sz="2400" smtClean="0">
                <a:solidFill>
                  <a:srgbClr val="000000"/>
                </a:solidFill>
              </a:rPr>
              <a:t>24</a:t>
            </a:r>
          </a:p>
          <a:p>
            <a:pPr eaLnBrk="1" fontAlgn="base" hangingPunct="1">
              <a:spcBef>
                <a:spcPct val="0"/>
              </a:spcBef>
              <a:spcAft>
                <a:spcPct val="0"/>
              </a:spcAft>
              <a:buFont typeface="Arial" pitchFamily="34" charset="0"/>
              <a:buNone/>
            </a:pPr>
            <a:r>
              <a:rPr lang="zh-CN" altLang="en-US" sz="2400" smtClean="0">
                <a:solidFill>
                  <a:srgbClr val="000000"/>
                </a:solidFill>
              </a:rPr>
              <a:t>个整点值取平均，它可以滤去</a:t>
            </a:r>
            <a:r>
              <a:rPr lang="en-US" altLang="zh-CN" sz="2400" smtClean="0">
                <a:solidFill>
                  <a:srgbClr val="000000"/>
                </a:solidFill>
              </a:rPr>
              <a:t>97%</a:t>
            </a:r>
            <a:r>
              <a:rPr lang="zh-CN" altLang="en-US" sz="2400" smtClean="0">
                <a:solidFill>
                  <a:srgbClr val="000000"/>
                </a:solidFill>
              </a:rPr>
              <a:t>的潮汐成分，剩下的是零点</a:t>
            </a:r>
          </a:p>
          <a:p>
            <a:pPr eaLnBrk="1" fontAlgn="base" hangingPunct="1">
              <a:spcBef>
                <a:spcPct val="0"/>
              </a:spcBef>
              <a:spcAft>
                <a:spcPct val="0"/>
              </a:spcAft>
              <a:buFont typeface="Arial" pitchFamily="34" charset="0"/>
              <a:buNone/>
            </a:pPr>
            <a:r>
              <a:rPr lang="zh-CN" altLang="en-US" sz="2400" smtClean="0">
                <a:solidFill>
                  <a:srgbClr val="000000"/>
                </a:solidFill>
              </a:rPr>
              <a:t>漂移和非潮汐信息。日均值的二日差值即相邻两天的日均值之差。</a:t>
            </a:r>
          </a:p>
          <a:p>
            <a:pPr eaLnBrk="1" fontAlgn="base" hangingPunct="1">
              <a:spcBef>
                <a:spcPct val="0"/>
              </a:spcBef>
              <a:spcAft>
                <a:spcPct val="0"/>
              </a:spcAft>
              <a:buFont typeface="Arial" pitchFamily="34" charset="0"/>
              <a:buNone/>
            </a:pPr>
            <a:r>
              <a:rPr lang="zh-CN" altLang="en-US" sz="2400" smtClean="0">
                <a:solidFill>
                  <a:srgbClr val="000000"/>
                </a:solidFill>
              </a:rPr>
              <a:t>        日均值反映趋势变化，而日均值差值则反映了每天的变化。</a:t>
            </a:r>
          </a:p>
          <a:p>
            <a:pPr eaLnBrk="1" fontAlgn="base" hangingPunct="1">
              <a:spcBef>
                <a:spcPct val="0"/>
              </a:spcBef>
              <a:spcAft>
                <a:spcPct val="0"/>
              </a:spcAft>
              <a:buFont typeface="Arial" pitchFamily="34" charset="0"/>
              <a:buNone/>
            </a:pPr>
            <a:r>
              <a:rPr lang="en-US" altLang="zh-CN" sz="2400" smtClean="0">
                <a:solidFill>
                  <a:srgbClr val="000000"/>
                </a:solidFill>
              </a:rPr>
              <a:t>2</a:t>
            </a:r>
            <a:r>
              <a:rPr lang="zh-CN" altLang="en-US" sz="2400" smtClean="0">
                <a:solidFill>
                  <a:srgbClr val="000000"/>
                </a:solidFill>
              </a:rPr>
              <a:t>）别尔采夫滤波器及滤波二日差值</a:t>
            </a:r>
          </a:p>
          <a:p>
            <a:pPr eaLnBrk="1" fontAlgn="base" hangingPunct="1">
              <a:spcBef>
                <a:spcPct val="0"/>
              </a:spcBef>
              <a:spcAft>
                <a:spcPct val="0"/>
              </a:spcAft>
              <a:buFont typeface="Arial" pitchFamily="34" charset="0"/>
              <a:buNone/>
            </a:pPr>
            <a:r>
              <a:rPr lang="zh-CN" altLang="en-US" sz="2400" smtClean="0">
                <a:solidFill>
                  <a:srgbClr val="000000"/>
                </a:solidFill>
              </a:rPr>
              <a:t>      设有固体潮观测的整点值序列｛</a:t>
            </a:r>
            <a:r>
              <a:rPr lang="en-US" altLang="zh-CN" sz="2400" smtClean="0">
                <a:solidFill>
                  <a:srgbClr val="000000"/>
                </a:solidFill>
              </a:rPr>
              <a:t>y</a:t>
            </a:r>
            <a:r>
              <a:rPr lang="zh-CN" altLang="en-US" sz="2400" smtClean="0">
                <a:solidFill>
                  <a:srgbClr val="000000"/>
                </a:solidFill>
              </a:rPr>
              <a:t>（</a:t>
            </a:r>
            <a:r>
              <a:rPr lang="en-US" altLang="zh-CN" sz="2400" smtClean="0">
                <a:solidFill>
                  <a:srgbClr val="000000"/>
                </a:solidFill>
              </a:rPr>
              <a:t>j</a:t>
            </a:r>
            <a:r>
              <a:rPr lang="zh-CN" altLang="en-US" sz="2400" smtClean="0">
                <a:solidFill>
                  <a:srgbClr val="000000"/>
                </a:solidFill>
              </a:rPr>
              <a:t>）｝，</a:t>
            </a:r>
            <a:r>
              <a:rPr lang="en-US" altLang="zh-CN" sz="2400" smtClean="0">
                <a:solidFill>
                  <a:srgbClr val="000000"/>
                </a:solidFill>
              </a:rPr>
              <a:t>j=1</a:t>
            </a:r>
            <a:r>
              <a:rPr lang="zh-CN" altLang="en-US" sz="2400" smtClean="0">
                <a:solidFill>
                  <a:srgbClr val="000000"/>
                </a:solidFill>
              </a:rPr>
              <a:t>，</a:t>
            </a:r>
            <a:r>
              <a:rPr lang="en-US" altLang="zh-CN" sz="2400" smtClean="0">
                <a:solidFill>
                  <a:srgbClr val="000000"/>
                </a:solidFill>
              </a:rPr>
              <a:t>2</a:t>
            </a:r>
            <a:r>
              <a:rPr lang="zh-CN" altLang="en-US" sz="2400" smtClean="0">
                <a:solidFill>
                  <a:srgbClr val="000000"/>
                </a:solidFill>
              </a:rPr>
              <a:t>，…，</a:t>
            </a:r>
            <a:r>
              <a:rPr lang="en-US" altLang="zh-CN" sz="2400" smtClean="0">
                <a:solidFill>
                  <a:srgbClr val="000000"/>
                </a:solidFill>
              </a:rPr>
              <a:t>n</a:t>
            </a:r>
            <a:r>
              <a:rPr lang="zh-CN" altLang="en-US" sz="2400" smtClean="0">
                <a:solidFill>
                  <a:srgbClr val="000000"/>
                </a:solidFill>
              </a:rPr>
              <a:t>，其</a:t>
            </a:r>
          </a:p>
          <a:p>
            <a:pPr eaLnBrk="1" fontAlgn="base" hangingPunct="1">
              <a:spcBef>
                <a:spcPct val="0"/>
              </a:spcBef>
              <a:spcAft>
                <a:spcPct val="0"/>
              </a:spcAft>
              <a:buFont typeface="Arial" pitchFamily="34" charset="0"/>
              <a:buNone/>
            </a:pPr>
            <a:r>
              <a:rPr lang="zh-CN" altLang="en-US" sz="2400" smtClean="0">
                <a:solidFill>
                  <a:srgbClr val="000000"/>
                </a:solidFill>
              </a:rPr>
              <a:t>别尔采夫滤波采用下式求取中心时刻的滤波值</a:t>
            </a:r>
            <a:r>
              <a:rPr lang="en-US" altLang="zh-CN" sz="2400" smtClean="0">
                <a:solidFill>
                  <a:srgbClr val="000000"/>
                </a:solidFill>
              </a:rPr>
              <a:t>Y</a:t>
            </a:r>
            <a:r>
              <a:rPr lang="zh-CN" altLang="en-US" sz="2400" smtClean="0">
                <a:solidFill>
                  <a:srgbClr val="000000"/>
                </a:solidFill>
              </a:rPr>
              <a:t>。</a:t>
            </a:r>
          </a:p>
        </p:txBody>
      </p:sp>
      <p:graphicFrame>
        <p:nvGraphicFramePr>
          <p:cNvPr id="23555" name="对象 2">
            <a:hlinkClick r:id="" action="ppaction://ole?verb=1"/>
          </p:cNvPr>
          <p:cNvGraphicFramePr>
            <a:graphicFrameLocks noChangeAspect="1"/>
          </p:cNvGraphicFramePr>
          <p:nvPr/>
        </p:nvGraphicFramePr>
        <p:xfrm>
          <a:off x="777875" y="4918075"/>
          <a:ext cx="7970838" cy="412750"/>
        </p:xfrm>
        <a:graphic>
          <a:graphicData uri="http://schemas.openxmlformats.org/presentationml/2006/ole">
            <mc:AlternateContent xmlns:mc="http://schemas.openxmlformats.org/markup-compatibility/2006">
              <mc:Choice xmlns:v="urn:schemas-microsoft-com:vml" Requires="v">
                <p:oleObj spid="_x0000_s96264" r:id="rId3" imgW="3924000" imgH="203040" progId="Equation.KSEE3">
                  <p:embed/>
                </p:oleObj>
              </mc:Choice>
              <mc:Fallback>
                <p:oleObj r:id="rId3" imgW="3924000" imgH="203040" progId="Equation.KSEE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 y="4918075"/>
                        <a:ext cx="79708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6" name="文本框 3"/>
          <p:cNvSpPr txBox="1">
            <a:spLocks noChangeArrowheads="1"/>
          </p:cNvSpPr>
          <p:nvPr/>
        </p:nvSpPr>
        <p:spPr bwMode="auto">
          <a:xfrm>
            <a:off x="252413" y="5713413"/>
            <a:ext cx="902176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400" dirty="0" smtClean="0">
                <a:solidFill>
                  <a:srgbClr val="000000"/>
                </a:solidFill>
              </a:rPr>
              <a:t>相邻两天的滤波值相减可得到别尔采夫滤波值的差值，它消除潮</a:t>
            </a:r>
          </a:p>
          <a:p>
            <a:pPr eaLnBrk="1" fontAlgn="base" hangingPunct="1">
              <a:spcBef>
                <a:spcPct val="0"/>
              </a:spcBef>
              <a:spcAft>
                <a:spcPct val="0"/>
              </a:spcAft>
              <a:buFont typeface="Arial" pitchFamily="34" charset="0"/>
              <a:buNone/>
            </a:pPr>
            <a:r>
              <a:rPr lang="zh-CN" altLang="en-US" sz="2400" dirty="0" smtClean="0">
                <a:solidFill>
                  <a:srgbClr val="000000"/>
                </a:solidFill>
              </a:rPr>
              <a:t>汐成分的功能优于日均值法，但非潮汐成分也负载在零漂背景上。</a:t>
            </a:r>
          </a:p>
        </p:txBody>
      </p:sp>
      <p:graphicFrame>
        <p:nvGraphicFramePr>
          <p:cNvPr id="23557" name="对象 4">
            <a:hlinkClick r:id="" action="ppaction://ole?verb=1"/>
          </p:cNvPr>
          <p:cNvGraphicFramePr>
            <a:graphicFrameLocks noChangeAspect="1"/>
          </p:cNvGraphicFramePr>
          <p:nvPr/>
        </p:nvGraphicFramePr>
        <p:xfrm>
          <a:off x="3776663" y="5330825"/>
          <a:ext cx="2154237" cy="382588"/>
        </p:xfrm>
        <a:graphic>
          <a:graphicData uri="http://schemas.openxmlformats.org/presentationml/2006/ole">
            <mc:AlternateContent xmlns:mc="http://schemas.openxmlformats.org/markup-compatibility/2006">
              <mc:Choice xmlns:v="urn:schemas-microsoft-com:vml" Requires="v">
                <p:oleObj spid="_x0000_s96265" r:id="rId5" imgW="1143000" imgH="203040" progId="Equation.KSEE3">
                  <p:embed/>
                </p:oleObj>
              </mc:Choice>
              <mc:Fallback>
                <p:oleObj r:id="rId5" imgW="1143000" imgH="203040" progId="Equation.KSEE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6663" y="5330825"/>
                        <a:ext cx="2154237"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414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文本框 1"/>
          <p:cNvSpPr txBox="1">
            <a:spLocks noChangeArrowheads="1"/>
          </p:cNvSpPr>
          <p:nvPr/>
        </p:nvSpPr>
        <p:spPr bwMode="auto">
          <a:xfrm>
            <a:off x="279400" y="409575"/>
            <a:ext cx="858837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sz="2400" dirty="0" smtClean="0">
                <a:solidFill>
                  <a:srgbClr val="000000"/>
                </a:solidFill>
              </a:rPr>
              <a:t>3</a:t>
            </a:r>
            <a:r>
              <a:rPr lang="zh-CN" altLang="en-US" sz="2400" dirty="0" smtClean="0">
                <a:solidFill>
                  <a:srgbClr val="000000"/>
                </a:solidFill>
              </a:rPr>
              <a:t>）同时消除潮汐成分和零漂的滤波</a:t>
            </a:r>
          </a:p>
          <a:p>
            <a:pPr eaLnBrk="1" fontAlgn="base" hangingPunct="1">
              <a:spcBef>
                <a:spcPct val="0"/>
              </a:spcBef>
              <a:spcAft>
                <a:spcPct val="0"/>
              </a:spcAft>
              <a:buFont typeface="Arial" pitchFamily="34" charset="0"/>
              <a:buNone/>
            </a:pPr>
            <a:r>
              <a:rPr lang="zh-CN" altLang="en-US" sz="2400" dirty="0" smtClean="0">
                <a:solidFill>
                  <a:srgbClr val="000000"/>
                </a:solidFill>
              </a:rPr>
              <a:t>     对固体潮观测的整点值数据序列</a:t>
            </a:r>
            <a:r>
              <a:rPr lang="en-US" altLang="zh-CN" sz="2400" dirty="0" smtClean="0">
                <a:solidFill>
                  <a:srgbClr val="000000"/>
                </a:solidFill>
              </a:rPr>
              <a:t>{y(j)},j=1,2,…,n, </a:t>
            </a:r>
            <a:r>
              <a:rPr lang="zh-CN" altLang="en-US" sz="2400" dirty="0" smtClean="0">
                <a:solidFill>
                  <a:srgbClr val="000000"/>
                </a:solidFill>
              </a:rPr>
              <a:t>采用下列减</a:t>
            </a:r>
          </a:p>
          <a:p>
            <a:pPr eaLnBrk="1" fontAlgn="base" hangingPunct="1">
              <a:spcBef>
                <a:spcPct val="0"/>
              </a:spcBef>
              <a:spcAft>
                <a:spcPct val="0"/>
              </a:spcAft>
              <a:buFont typeface="Arial" pitchFamily="34" charset="0"/>
              <a:buNone/>
            </a:pPr>
            <a:r>
              <a:rPr lang="zh-CN" altLang="en-US" sz="2400" dirty="0" smtClean="0">
                <a:solidFill>
                  <a:srgbClr val="000000"/>
                </a:solidFill>
              </a:rPr>
              <a:t>组合滤波公式求取中心时刻的滤波值</a:t>
            </a:r>
            <a:r>
              <a:rPr lang="en-US" altLang="zh-CN" sz="2400" dirty="0" smtClean="0">
                <a:solidFill>
                  <a:srgbClr val="000000"/>
                </a:solidFill>
              </a:rPr>
              <a:t>Y</a:t>
            </a:r>
          </a:p>
        </p:txBody>
      </p:sp>
      <p:graphicFrame>
        <p:nvGraphicFramePr>
          <p:cNvPr id="24579" name="对象 2">
            <a:hlinkClick r:id="" action="ppaction://ole?verb=1"/>
          </p:cNvPr>
          <p:cNvGraphicFramePr>
            <a:graphicFrameLocks noChangeAspect="1"/>
          </p:cNvGraphicFramePr>
          <p:nvPr/>
        </p:nvGraphicFramePr>
        <p:xfrm>
          <a:off x="279400" y="1790700"/>
          <a:ext cx="8604250" cy="307975"/>
        </p:xfrm>
        <a:graphic>
          <a:graphicData uri="http://schemas.openxmlformats.org/presentationml/2006/ole">
            <mc:AlternateContent xmlns:mc="http://schemas.openxmlformats.org/markup-compatibility/2006">
              <mc:Choice xmlns:v="urn:schemas-microsoft-com:vml" Requires="v">
                <p:oleObj spid="_x0000_s97288" r:id="rId3" imgW="5689440" imgH="203040" progId="Equation.KSEE3">
                  <p:embed/>
                </p:oleObj>
              </mc:Choice>
              <mc:Fallback>
                <p:oleObj r:id="rId3" imgW="5689440" imgH="203040" progId="Equation.KSEE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1790700"/>
                        <a:ext cx="8604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对象 3">
            <a:hlinkClick r:id="" action="ppaction://ole?verb=1"/>
          </p:cNvPr>
          <p:cNvGraphicFramePr>
            <a:graphicFrameLocks noChangeAspect="1"/>
          </p:cNvGraphicFramePr>
          <p:nvPr/>
        </p:nvGraphicFramePr>
        <p:xfrm>
          <a:off x="2582863" y="2443163"/>
          <a:ext cx="2527300" cy="444500"/>
        </p:xfrm>
        <a:graphic>
          <a:graphicData uri="http://schemas.openxmlformats.org/presentationml/2006/ole">
            <mc:AlternateContent xmlns:mc="http://schemas.openxmlformats.org/markup-compatibility/2006">
              <mc:Choice xmlns:v="urn:schemas-microsoft-com:vml" Requires="v">
                <p:oleObj spid="_x0000_s97289" r:id="rId5" imgW="1155600" imgH="203040" progId="Equation.KSEE3">
                  <p:embed/>
                </p:oleObj>
              </mc:Choice>
              <mc:Fallback>
                <p:oleObj r:id="rId5" imgW="1155600" imgH="203040" progId="Equation.KSEE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863" y="2443163"/>
                        <a:ext cx="25273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467544" y="3372785"/>
            <a:ext cx="8568952" cy="461665"/>
          </a:xfrm>
          <a:prstGeom prst="rect">
            <a:avLst/>
          </a:prstGeom>
        </p:spPr>
        <p:txBody>
          <a:bodyPr wrap="square">
            <a:spAutoFit/>
          </a:bodyPr>
          <a:lstStyle/>
          <a:p>
            <a:r>
              <a:rPr lang="zh-CN" altLang="en-US" sz="2400" dirty="0" smtClean="0"/>
              <a:t>减组合滤波能他同时消除潮汐改正成分和零漂，得到高频信息。</a:t>
            </a:r>
            <a:endParaRPr lang="zh-CN" altLang="en-US" sz="2400" dirty="0"/>
          </a:p>
        </p:txBody>
      </p:sp>
    </p:spTree>
    <p:extLst>
      <p:ext uri="{BB962C8B-B14F-4D97-AF65-F5344CB8AC3E}">
        <p14:creationId xmlns:p14="http://schemas.microsoft.com/office/powerpoint/2010/main" val="394274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1650" y="354013"/>
            <a:ext cx="8906605" cy="1323439"/>
          </a:xfrm>
          <a:prstGeom prst="rect">
            <a:avLst/>
          </a:prstGeom>
          <a:noFill/>
        </p:spPr>
        <p:txBody>
          <a:bodyPr wrap="none">
            <a:spAutoFit/>
          </a:bodyPr>
          <a:lstStyle/>
          <a:p>
            <a:pPr fontAlgn="base">
              <a:spcBef>
                <a:spcPct val="0"/>
              </a:spcBef>
              <a:spcAft>
                <a:spcPct val="0"/>
              </a:spcAft>
              <a:buFont typeface="Arial" pitchFamily="34" charset="0"/>
              <a:buNone/>
              <a:defRPr/>
            </a:pPr>
            <a:r>
              <a:rPr lang="en-US" altLang="zh-CN" sz="2000" noProof="1" smtClean="0">
                <a:solidFill>
                  <a:srgbClr val="000000"/>
                </a:solidFill>
                <a:cs typeface="+mn-ea"/>
              </a:rPr>
              <a:t>1.5 </a:t>
            </a:r>
            <a:r>
              <a:rPr lang="zh-CN" altLang="en-US" sz="2000" noProof="1">
                <a:solidFill>
                  <a:srgbClr val="000000"/>
                </a:solidFill>
                <a:cs typeface="+mn-ea"/>
              </a:rPr>
              <a:t>加卸载响应比</a:t>
            </a:r>
            <a:endParaRPr lang="zh-CN" altLang="en-US" sz="2000" noProof="1">
              <a:solidFill>
                <a:srgbClr val="000000"/>
              </a:solidFill>
            </a:endParaRPr>
          </a:p>
          <a:p>
            <a:pPr fontAlgn="base">
              <a:spcBef>
                <a:spcPct val="0"/>
              </a:spcBef>
              <a:spcAft>
                <a:spcPct val="0"/>
              </a:spcAft>
              <a:buFont typeface="Arial" pitchFamily="34" charset="0"/>
              <a:buNone/>
              <a:defRPr/>
            </a:pPr>
            <a:r>
              <a:rPr lang="zh-CN" altLang="en-US" sz="2000" noProof="1">
                <a:solidFill>
                  <a:srgbClr val="000000"/>
                </a:solidFill>
                <a:cs typeface="+mn-ea"/>
              </a:rPr>
              <a:t>设当一系统荷载的改变为</a:t>
            </a:r>
            <a:r>
              <a:rPr lang="zh-CN" altLang="en-US" sz="2000" noProof="1">
                <a:solidFill>
                  <a:srgbClr val="000000"/>
                </a:solidFill>
                <a:cs typeface="Arial" panose="020B0604020202020204" pitchFamily="34" charset="0"/>
              </a:rPr>
              <a:t>Δ</a:t>
            </a:r>
            <a:r>
              <a:rPr lang="en-US" altLang="zh-CN" sz="2000" noProof="1">
                <a:solidFill>
                  <a:srgbClr val="000000"/>
                </a:solidFill>
                <a:cs typeface="Arial" panose="020B0604020202020204" pitchFamily="34" charset="0"/>
              </a:rPr>
              <a:t>P</a:t>
            </a:r>
            <a:r>
              <a:rPr lang="zh-CN" altLang="en-US" sz="2000" noProof="1">
                <a:solidFill>
                  <a:srgbClr val="000000"/>
                </a:solidFill>
                <a:cs typeface="Arial" panose="020B0604020202020204" pitchFamily="34" charset="0"/>
              </a:rPr>
              <a:t>时，其响应的改变为Δ</a:t>
            </a:r>
            <a:r>
              <a:rPr lang="en-US" altLang="zh-CN" sz="2000" noProof="1">
                <a:solidFill>
                  <a:srgbClr val="000000"/>
                </a:solidFill>
                <a:cs typeface="Arial" panose="020B0604020202020204" pitchFamily="34" charset="0"/>
              </a:rPr>
              <a:t>R</a:t>
            </a:r>
            <a:r>
              <a:rPr lang="zh-CN" altLang="en-US" sz="2000" noProof="1">
                <a:solidFill>
                  <a:srgbClr val="000000"/>
                </a:solidFill>
                <a:cs typeface="Arial" panose="020B0604020202020204" pitchFamily="34" charset="0"/>
              </a:rPr>
              <a:t>；当系统稳态时的响应</a:t>
            </a:r>
          </a:p>
          <a:p>
            <a:pPr fontAlgn="base">
              <a:spcBef>
                <a:spcPct val="0"/>
              </a:spcBef>
              <a:spcAft>
                <a:spcPct val="0"/>
              </a:spcAft>
              <a:buFont typeface="Arial" pitchFamily="34" charset="0"/>
              <a:buNone/>
              <a:defRPr/>
            </a:pPr>
            <a:r>
              <a:rPr lang="zh-CN" altLang="en-US" sz="2000" noProof="1">
                <a:solidFill>
                  <a:srgbClr val="000000"/>
                </a:solidFill>
                <a:cs typeface="Arial" panose="020B0604020202020204" pitchFamily="34" charset="0"/>
              </a:rPr>
              <a:t>率为</a:t>
            </a:r>
            <a:r>
              <a:rPr lang="zh-CN" altLang="en-US" sz="2000" noProof="1">
                <a:solidFill>
                  <a:srgbClr val="000000"/>
                </a:solidFill>
                <a:cs typeface="Arial" panose="020B0604020202020204" pitchFamily="34" charset="0"/>
                <a:sym typeface="+mn-ea"/>
              </a:rPr>
              <a:t>Δ</a:t>
            </a:r>
            <a:r>
              <a:rPr lang="en-US" altLang="zh-CN" sz="2000" noProof="1">
                <a:solidFill>
                  <a:srgbClr val="000000"/>
                </a:solidFill>
                <a:cs typeface="Arial" panose="020B0604020202020204" pitchFamily="34" charset="0"/>
                <a:sym typeface="+mn-ea"/>
              </a:rPr>
              <a:t>R</a:t>
            </a:r>
            <a:r>
              <a:rPr lang="en-US" altLang="zh-CN" sz="2000" baseline="-25000" noProof="1">
                <a:solidFill>
                  <a:srgbClr val="000000"/>
                </a:solidFill>
                <a:cs typeface="Arial" panose="020B0604020202020204" pitchFamily="34" charset="0"/>
                <a:sym typeface="+mn-ea"/>
              </a:rPr>
              <a:t>0</a:t>
            </a:r>
            <a:r>
              <a:rPr lang="en-US" altLang="zh-CN" sz="2000" noProof="1">
                <a:solidFill>
                  <a:srgbClr val="000000"/>
                </a:solidFill>
                <a:cs typeface="Arial" panose="020B0604020202020204" pitchFamily="34" charset="0"/>
                <a:sym typeface="+mn-ea"/>
              </a:rPr>
              <a:t>/</a:t>
            </a:r>
            <a:r>
              <a:rPr lang="zh-CN" altLang="en-US" sz="2000" noProof="1">
                <a:solidFill>
                  <a:srgbClr val="000000"/>
                </a:solidFill>
                <a:cs typeface="Arial" panose="020B0604020202020204" pitchFamily="34" charset="0"/>
                <a:sym typeface="+mn-ea"/>
              </a:rPr>
              <a:t>Δ</a:t>
            </a:r>
            <a:r>
              <a:rPr lang="en-US" altLang="zh-CN" sz="2000" noProof="1">
                <a:solidFill>
                  <a:srgbClr val="000000"/>
                </a:solidFill>
                <a:cs typeface="Arial" panose="020B0604020202020204" pitchFamily="34" charset="0"/>
                <a:sym typeface="+mn-ea"/>
              </a:rPr>
              <a:t>P</a:t>
            </a:r>
            <a:r>
              <a:rPr lang="en-US" altLang="zh-CN" sz="2000" baseline="-25000" noProof="1">
                <a:solidFill>
                  <a:srgbClr val="000000"/>
                </a:solidFill>
                <a:cs typeface="Arial" panose="020B0604020202020204" pitchFamily="34" charset="0"/>
                <a:sym typeface="+mn-ea"/>
              </a:rPr>
              <a:t>0</a:t>
            </a:r>
            <a:r>
              <a:rPr lang="en-US" altLang="zh-CN" sz="2000" noProof="1">
                <a:solidFill>
                  <a:srgbClr val="000000"/>
                </a:solidFill>
                <a:cs typeface="Arial" panose="020B0604020202020204" pitchFamily="34" charset="0"/>
                <a:sym typeface="+mn-ea"/>
              </a:rPr>
              <a:t>,</a:t>
            </a:r>
            <a:r>
              <a:rPr lang="zh-CN" altLang="en-US" sz="2000" noProof="1">
                <a:solidFill>
                  <a:srgbClr val="000000"/>
                </a:solidFill>
                <a:cs typeface="Arial" panose="020B0604020202020204" pitchFamily="34" charset="0"/>
                <a:sym typeface="+mn-ea"/>
              </a:rPr>
              <a:t>荷载为</a:t>
            </a:r>
            <a:r>
              <a:rPr lang="en-US" altLang="zh-CN" sz="2000" noProof="1">
                <a:solidFill>
                  <a:srgbClr val="000000"/>
                </a:solidFill>
                <a:cs typeface="Arial" panose="020B0604020202020204" pitchFamily="34" charset="0"/>
                <a:sym typeface="+mn-ea"/>
              </a:rPr>
              <a:t>P1</a:t>
            </a:r>
            <a:r>
              <a:rPr lang="zh-CN" altLang="en-US" sz="2000" noProof="1">
                <a:solidFill>
                  <a:srgbClr val="000000"/>
                </a:solidFill>
                <a:cs typeface="Arial" panose="020B0604020202020204" pitchFamily="34" charset="0"/>
                <a:sym typeface="+mn-ea"/>
              </a:rPr>
              <a:t>时的响应率为Δ</a:t>
            </a:r>
            <a:r>
              <a:rPr lang="en-US" altLang="zh-CN" sz="2000" noProof="1">
                <a:solidFill>
                  <a:srgbClr val="000000"/>
                </a:solidFill>
                <a:cs typeface="Arial" panose="020B0604020202020204" pitchFamily="34" charset="0"/>
                <a:sym typeface="+mn-ea"/>
              </a:rPr>
              <a:t>R</a:t>
            </a:r>
            <a:r>
              <a:rPr lang="en-US" altLang="zh-CN" sz="2000" baseline="-25000" noProof="1">
                <a:solidFill>
                  <a:srgbClr val="000000"/>
                </a:solidFill>
                <a:cs typeface="Arial" panose="020B0604020202020204" pitchFamily="34" charset="0"/>
                <a:sym typeface="+mn-ea"/>
              </a:rPr>
              <a:t>1</a:t>
            </a:r>
            <a:r>
              <a:rPr lang="en-US" altLang="zh-CN" sz="2000" noProof="1">
                <a:solidFill>
                  <a:srgbClr val="000000"/>
                </a:solidFill>
                <a:cs typeface="Arial" panose="020B0604020202020204" pitchFamily="34" charset="0"/>
                <a:sym typeface="+mn-ea"/>
              </a:rPr>
              <a:t>/</a:t>
            </a:r>
            <a:r>
              <a:rPr lang="zh-CN" altLang="en-US" sz="2000" noProof="1">
                <a:solidFill>
                  <a:srgbClr val="000000"/>
                </a:solidFill>
                <a:cs typeface="Arial" panose="020B0604020202020204" pitchFamily="34" charset="0"/>
                <a:sym typeface="+mn-ea"/>
              </a:rPr>
              <a:t>Δ</a:t>
            </a:r>
            <a:r>
              <a:rPr lang="en-US" altLang="zh-CN" sz="2000" noProof="1">
                <a:solidFill>
                  <a:srgbClr val="000000"/>
                </a:solidFill>
                <a:cs typeface="Arial" panose="020B0604020202020204" pitchFamily="34" charset="0"/>
                <a:sym typeface="+mn-ea"/>
              </a:rPr>
              <a:t>P</a:t>
            </a:r>
            <a:r>
              <a:rPr lang="en-US" altLang="zh-CN" sz="2000" baseline="-25000" noProof="1">
                <a:solidFill>
                  <a:srgbClr val="000000"/>
                </a:solidFill>
                <a:cs typeface="Arial" panose="020B0604020202020204" pitchFamily="34" charset="0"/>
                <a:sym typeface="+mn-ea"/>
              </a:rPr>
              <a:t>1</a:t>
            </a:r>
            <a:r>
              <a:rPr lang="zh-CN" altLang="en-US" sz="2000" noProof="1">
                <a:solidFill>
                  <a:srgbClr val="000000"/>
                </a:solidFill>
                <a:cs typeface="Arial" panose="020B0604020202020204" pitchFamily="34" charset="0"/>
                <a:sym typeface="+mn-ea"/>
              </a:rPr>
              <a:t>，则系统对于</a:t>
            </a:r>
            <a:r>
              <a:rPr lang="en-US" altLang="zh-CN" sz="2000" noProof="1">
                <a:solidFill>
                  <a:srgbClr val="000000"/>
                </a:solidFill>
                <a:cs typeface="Arial" panose="020B0604020202020204" pitchFamily="34" charset="0"/>
                <a:sym typeface="+mn-ea"/>
              </a:rPr>
              <a:t>P</a:t>
            </a:r>
            <a:r>
              <a:rPr lang="en-US" altLang="zh-CN" sz="2000" baseline="-25000" noProof="1">
                <a:solidFill>
                  <a:srgbClr val="000000"/>
                </a:solidFill>
                <a:cs typeface="Arial" panose="020B0604020202020204" pitchFamily="34" charset="0"/>
                <a:sym typeface="+mn-ea"/>
              </a:rPr>
              <a:t>1</a:t>
            </a:r>
            <a:r>
              <a:rPr lang="zh-CN" altLang="en-US" sz="2000" noProof="1">
                <a:solidFill>
                  <a:srgbClr val="000000"/>
                </a:solidFill>
                <a:cs typeface="Arial" panose="020B0604020202020204" pitchFamily="34" charset="0"/>
                <a:sym typeface="+mn-ea"/>
              </a:rPr>
              <a:t>的响应比</a:t>
            </a:r>
            <a:r>
              <a:rPr lang="en-US" altLang="zh-CN" sz="2000" noProof="1">
                <a:solidFill>
                  <a:srgbClr val="000000"/>
                </a:solidFill>
                <a:cs typeface="Arial" panose="020B0604020202020204" pitchFamily="34" charset="0"/>
                <a:sym typeface="+mn-ea"/>
              </a:rPr>
              <a:t>F</a:t>
            </a:r>
            <a:r>
              <a:rPr lang="en-US" altLang="zh-CN" sz="2000" baseline="-25000" noProof="1">
                <a:solidFill>
                  <a:srgbClr val="000000"/>
                </a:solidFill>
                <a:cs typeface="Arial" panose="020B0604020202020204" pitchFamily="34" charset="0"/>
                <a:sym typeface="+mn-ea"/>
              </a:rPr>
              <a:t>1</a:t>
            </a:r>
            <a:r>
              <a:rPr lang="zh-CN" altLang="en-US" sz="2000" noProof="1">
                <a:solidFill>
                  <a:srgbClr val="000000"/>
                </a:solidFill>
                <a:cs typeface="Arial" panose="020B0604020202020204" pitchFamily="34" charset="0"/>
                <a:sym typeface="+mn-ea"/>
              </a:rPr>
              <a:t>为：</a:t>
            </a:r>
          </a:p>
          <a:p>
            <a:pPr fontAlgn="base">
              <a:spcBef>
                <a:spcPct val="0"/>
              </a:spcBef>
              <a:spcAft>
                <a:spcPct val="0"/>
              </a:spcAft>
              <a:buFont typeface="Arial" pitchFamily="34" charset="0"/>
              <a:buNone/>
              <a:defRPr/>
            </a:pPr>
            <a:endParaRPr lang="zh-CN" altLang="en-US" sz="2000" noProof="1">
              <a:solidFill>
                <a:srgbClr val="000000"/>
              </a:solidFill>
              <a:cs typeface="Arial" panose="020B0604020202020204" pitchFamily="34" charset="0"/>
              <a:sym typeface="+mn-ea"/>
            </a:endParaRPr>
          </a:p>
        </p:txBody>
      </p:sp>
      <p:graphicFrame>
        <p:nvGraphicFramePr>
          <p:cNvPr id="25603" name="对象 2">
            <a:hlinkClick r:id="" action="ppaction://ole?verb=1"/>
          </p:cNvPr>
          <p:cNvGraphicFramePr>
            <a:graphicFrameLocks noChangeAspect="1"/>
          </p:cNvGraphicFramePr>
          <p:nvPr/>
        </p:nvGraphicFramePr>
        <p:xfrm>
          <a:off x="3546475" y="1492250"/>
          <a:ext cx="2471738" cy="944563"/>
        </p:xfrm>
        <a:graphic>
          <a:graphicData uri="http://schemas.openxmlformats.org/presentationml/2006/ole">
            <mc:AlternateContent xmlns:mc="http://schemas.openxmlformats.org/markup-compatibility/2006">
              <mc:Choice xmlns:v="urn:schemas-microsoft-com:vml" Requires="v">
                <p:oleObj spid="_x0000_s98310" r:id="rId3" imgW="1130040" imgH="431640" progId="Equation.KSEE3">
                  <p:embed/>
                </p:oleObj>
              </mc:Choice>
              <mc:Fallback>
                <p:oleObj r:id="rId3" imgW="1130040" imgH="431640" progId="Equation.KSEE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1492250"/>
                        <a:ext cx="247173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p:cNvSpPr txBox="1"/>
          <p:nvPr/>
        </p:nvSpPr>
        <p:spPr>
          <a:xfrm>
            <a:off x="120650" y="2840038"/>
            <a:ext cx="8863013" cy="822325"/>
          </a:xfrm>
          <a:prstGeom prst="rect">
            <a:avLst/>
          </a:prstGeom>
          <a:noFill/>
        </p:spPr>
        <p:txBody>
          <a:bodyPr wrap="none">
            <a:spAutoFit/>
          </a:bodyPr>
          <a:lstStyle/>
          <a:p>
            <a:pPr fontAlgn="base">
              <a:spcBef>
                <a:spcPct val="0"/>
              </a:spcBef>
              <a:spcAft>
                <a:spcPct val="0"/>
              </a:spcAft>
              <a:buFont typeface="Arial" pitchFamily="34" charset="0"/>
              <a:buNone/>
              <a:defRPr/>
            </a:pPr>
            <a:r>
              <a:rPr lang="zh-CN" altLang="en-US" sz="2400" noProof="1">
                <a:solidFill>
                  <a:srgbClr val="000000"/>
                </a:solidFill>
                <a:cs typeface="+mn-ea"/>
              </a:rPr>
              <a:t>系统加载引起的响应率为</a:t>
            </a:r>
            <a:r>
              <a:rPr lang="zh-CN" altLang="en-US" sz="2400" noProof="1">
                <a:solidFill>
                  <a:srgbClr val="000000"/>
                </a:solidFill>
                <a:cs typeface="Arial" panose="020B0604020202020204" pitchFamily="34" charset="0"/>
                <a:sym typeface="+mn-ea"/>
              </a:rPr>
              <a:t>Δ</a:t>
            </a:r>
            <a:r>
              <a:rPr lang="en-US" altLang="zh-CN" sz="2400" noProof="1">
                <a:solidFill>
                  <a:srgbClr val="000000"/>
                </a:solidFill>
                <a:cs typeface="Arial" panose="020B0604020202020204" pitchFamily="34" charset="0"/>
                <a:sym typeface="+mn-ea"/>
              </a:rPr>
              <a:t>R</a:t>
            </a:r>
            <a:r>
              <a:rPr lang="en-US" altLang="zh-CN" sz="2400" baseline="-25000" noProof="1">
                <a:solidFill>
                  <a:srgbClr val="000000"/>
                </a:solidFill>
                <a:cs typeface="Arial" panose="020B0604020202020204" pitchFamily="34" charset="0"/>
                <a:sym typeface="+mn-ea"/>
              </a:rPr>
              <a:t>+</a:t>
            </a:r>
            <a:r>
              <a:rPr lang="en-US" altLang="zh-CN" sz="2400" noProof="1">
                <a:solidFill>
                  <a:srgbClr val="000000"/>
                </a:solidFill>
                <a:cs typeface="Arial" panose="020B0604020202020204" pitchFamily="34" charset="0"/>
                <a:sym typeface="+mn-ea"/>
              </a:rPr>
              <a:t>/</a:t>
            </a:r>
            <a:r>
              <a:rPr lang="zh-CN" altLang="en-US" sz="2400" noProof="1">
                <a:solidFill>
                  <a:srgbClr val="000000"/>
                </a:solidFill>
                <a:cs typeface="Arial" panose="020B0604020202020204" pitchFamily="34" charset="0"/>
                <a:sym typeface="+mn-ea"/>
              </a:rPr>
              <a:t>Δ</a:t>
            </a:r>
            <a:r>
              <a:rPr lang="en-US" altLang="zh-CN" sz="2400" noProof="1">
                <a:solidFill>
                  <a:srgbClr val="000000"/>
                </a:solidFill>
                <a:cs typeface="Arial" panose="020B0604020202020204" pitchFamily="34" charset="0"/>
                <a:sym typeface="+mn-ea"/>
              </a:rPr>
              <a:t>P</a:t>
            </a:r>
            <a:r>
              <a:rPr lang="en-US" altLang="zh-CN" sz="2400" baseline="-25000" noProof="1">
                <a:solidFill>
                  <a:srgbClr val="000000"/>
                </a:solidFill>
                <a:cs typeface="Arial" panose="020B0604020202020204" pitchFamily="34" charset="0"/>
                <a:sym typeface="+mn-ea"/>
              </a:rPr>
              <a:t>+</a:t>
            </a:r>
            <a:r>
              <a:rPr lang="en-US" altLang="zh-CN" sz="2400" noProof="1">
                <a:solidFill>
                  <a:srgbClr val="000000"/>
                </a:solidFill>
                <a:cs typeface="Arial" panose="020B0604020202020204" pitchFamily="34" charset="0"/>
                <a:sym typeface="+mn-ea"/>
              </a:rPr>
              <a:t>,</a:t>
            </a:r>
            <a:r>
              <a:rPr lang="zh-CN" altLang="en-US" sz="2400" noProof="1">
                <a:solidFill>
                  <a:srgbClr val="000000"/>
                </a:solidFill>
                <a:cs typeface="Arial" panose="020B0604020202020204" pitchFamily="34" charset="0"/>
                <a:sym typeface="+mn-ea"/>
              </a:rPr>
              <a:t>卸载引起的响应率为Δ</a:t>
            </a:r>
            <a:r>
              <a:rPr lang="en-US" altLang="zh-CN" sz="2400" noProof="1">
                <a:solidFill>
                  <a:srgbClr val="000000"/>
                </a:solidFill>
                <a:cs typeface="Arial" panose="020B0604020202020204" pitchFamily="34" charset="0"/>
                <a:sym typeface="+mn-ea"/>
              </a:rPr>
              <a:t>R</a:t>
            </a:r>
            <a:r>
              <a:rPr lang="en-US" altLang="zh-CN" sz="2400" baseline="-25000" noProof="1">
                <a:solidFill>
                  <a:srgbClr val="000000"/>
                </a:solidFill>
                <a:cs typeface="Arial" panose="020B0604020202020204" pitchFamily="34" charset="0"/>
                <a:sym typeface="+mn-ea"/>
              </a:rPr>
              <a:t>-</a:t>
            </a:r>
            <a:r>
              <a:rPr lang="en-US" altLang="zh-CN" sz="2400" noProof="1">
                <a:solidFill>
                  <a:srgbClr val="000000"/>
                </a:solidFill>
                <a:cs typeface="Arial" panose="020B0604020202020204" pitchFamily="34" charset="0"/>
                <a:sym typeface="+mn-ea"/>
              </a:rPr>
              <a:t>/</a:t>
            </a:r>
            <a:r>
              <a:rPr lang="zh-CN" altLang="en-US" sz="2400" noProof="1">
                <a:solidFill>
                  <a:srgbClr val="000000"/>
                </a:solidFill>
                <a:cs typeface="Arial" panose="020B0604020202020204" pitchFamily="34" charset="0"/>
                <a:sym typeface="+mn-ea"/>
              </a:rPr>
              <a:t>Δ</a:t>
            </a:r>
            <a:r>
              <a:rPr lang="en-US" altLang="zh-CN" sz="2400" noProof="1">
                <a:solidFill>
                  <a:srgbClr val="000000"/>
                </a:solidFill>
                <a:cs typeface="Arial" panose="020B0604020202020204" pitchFamily="34" charset="0"/>
                <a:sym typeface="+mn-ea"/>
              </a:rPr>
              <a:t>P</a:t>
            </a:r>
            <a:r>
              <a:rPr lang="en-US" altLang="zh-CN" sz="2400" baseline="-25000" noProof="1">
                <a:solidFill>
                  <a:srgbClr val="000000"/>
                </a:solidFill>
                <a:cs typeface="Arial" panose="020B0604020202020204" pitchFamily="34" charset="0"/>
                <a:sym typeface="+mn-ea"/>
              </a:rPr>
              <a:t>-</a:t>
            </a:r>
            <a:r>
              <a:rPr lang="zh-CN" altLang="en-US" sz="2400" noProof="1">
                <a:solidFill>
                  <a:srgbClr val="000000"/>
                </a:solidFill>
                <a:cs typeface="Arial" panose="020B0604020202020204" pitchFamily="34" charset="0"/>
                <a:sym typeface="+mn-ea"/>
              </a:rPr>
              <a:t>，</a:t>
            </a:r>
          </a:p>
          <a:p>
            <a:pPr fontAlgn="base">
              <a:spcBef>
                <a:spcPct val="0"/>
              </a:spcBef>
              <a:spcAft>
                <a:spcPct val="0"/>
              </a:spcAft>
              <a:buFont typeface="Arial" pitchFamily="34" charset="0"/>
              <a:buNone/>
              <a:defRPr/>
            </a:pPr>
            <a:r>
              <a:rPr lang="zh-CN" altLang="en-US" sz="2400" noProof="1">
                <a:solidFill>
                  <a:srgbClr val="000000"/>
                </a:solidFill>
                <a:cs typeface="Arial" panose="020B0604020202020204" pitchFamily="34" charset="0"/>
                <a:sym typeface="+mn-ea"/>
              </a:rPr>
              <a:t>则系统的加卸载响应比为</a:t>
            </a:r>
          </a:p>
        </p:txBody>
      </p:sp>
      <p:graphicFrame>
        <p:nvGraphicFramePr>
          <p:cNvPr id="25605" name="对象 4">
            <a:hlinkClick r:id="" action="ppaction://ole?verb=1"/>
          </p:cNvPr>
          <p:cNvGraphicFramePr>
            <a:graphicFrameLocks noChangeAspect="1"/>
          </p:cNvGraphicFramePr>
          <p:nvPr/>
        </p:nvGraphicFramePr>
        <p:xfrm>
          <a:off x="3294063" y="3840163"/>
          <a:ext cx="2555875" cy="944562"/>
        </p:xfrm>
        <a:graphic>
          <a:graphicData uri="http://schemas.openxmlformats.org/presentationml/2006/ole">
            <mc:AlternateContent xmlns:mc="http://schemas.openxmlformats.org/markup-compatibility/2006">
              <mc:Choice xmlns:v="urn:schemas-microsoft-com:vml" Requires="v">
                <p:oleObj spid="_x0000_s98311" r:id="rId5" imgW="1168200" imgH="431640" progId="Equation.KSEE3">
                  <p:embed/>
                </p:oleObj>
              </mc:Choice>
              <mc:Fallback>
                <p:oleObj r:id="rId5" imgW="1168200" imgH="431640" progId="Equation.KSEE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4063" y="3840163"/>
                        <a:ext cx="255587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74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285750" y="428625"/>
            <a:ext cx="5929313" cy="523875"/>
          </a:xfrm>
          <a:prstGeom prst="rect">
            <a:avLst/>
          </a:prstGeom>
          <a:noFill/>
          <a:ln w="9525">
            <a:noFill/>
            <a:miter lim="800000"/>
            <a:headEnd/>
            <a:tailEnd/>
          </a:ln>
        </p:spPr>
        <p:txBody>
          <a:bodyPr wrap="none">
            <a:spAutoFit/>
          </a:bodyPr>
          <a:lstStyle/>
          <a:p>
            <a:r>
              <a:rPr lang="zh-CN" altLang="en-US" sz="2800" b="1" dirty="0">
                <a:solidFill>
                  <a:prstClr val="black"/>
                </a:solidFill>
                <a:latin typeface="Calibri" pitchFamily="34" charset="0"/>
              </a:rPr>
              <a:t>地倾斜观测资料质量监控的评定指标</a:t>
            </a:r>
          </a:p>
        </p:txBody>
      </p:sp>
      <p:sp>
        <p:nvSpPr>
          <p:cNvPr id="8195" name="TextBox 2"/>
          <p:cNvSpPr txBox="1">
            <a:spLocks noChangeArrowheads="1"/>
          </p:cNvSpPr>
          <p:nvPr/>
        </p:nvSpPr>
        <p:spPr bwMode="auto">
          <a:xfrm>
            <a:off x="1428750" y="1857375"/>
            <a:ext cx="5746750" cy="2212975"/>
          </a:xfrm>
          <a:prstGeom prst="rect">
            <a:avLst/>
          </a:prstGeom>
          <a:noFill/>
          <a:ln w="9525">
            <a:noFill/>
            <a:miter lim="800000"/>
            <a:headEnd/>
            <a:tailEnd/>
          </a:ln>
        </p:spPr>
        <p:txBody>
          <a:bodyPr wrap="none">
            <a:spAutoFit/>
          </a:bodyPr>
          <a:lstStyle/>
          <a:p>
            <a:pPr>
              <a:lnSpc>
                <a:spcPct val="150000"/>
              </a:lnSpc>
            </a:pPr>
            <a:r>
              <a:rPr lang="en-US" altLang="zh-CN" sz="3200" b="1" dirty="0">
                <a:solidFill>
                  <a:prstClr val="black"/>
                </a:solidFill>
                <a:latin typeface="Calibri" pitchFamily="34" charset="0"/>
              </a:rPr>
              <a:t>1</a:t>
            </a:r>
            <a:r>
              <a:rPr lang="zh-CN" altLang="en-US" sz="3200" b="1" dirty="0">
                <a:solidFill>
                  <a:prstClr val="black"/>
                </a:solidFill>
                <a:latin typeface="Calibri" pitchFamily="34" charset="0"/>
              </a:rPr>
              <a:t>）缺记录与年漂零</a:t>
            </a:r>
            <a:endParaRPr lang="en-US" altLang="zh-CN" sz="3200" b="1" dirty="0">
              <a:solidFill>
                <a:prstClr val="black"/>
              </a:solidFill>
              <a:latin typeface="Calibri" pitchFamily="34" charset="0"/>
            </a:endParaRPr>
          </a:p>
          <a:p>
            <a:pPr>
              <a:lnSpc>
                <a:spcPct val="150000"/>
              </a:lnSpc>
            </a:pPr>
            <a:r>
              <a:rPr lang="en-US" altLang="zh-CN" sz="3200" b="1" dirty="0">
                <a:solidFill>
                  <a:prstClr val="black"/>
                </a:solidFill>
                <a:latin typeface="Calibri" pitchFamily="34" charset="0"/>
              </a:rPr>
              <a:t>2</a:t>
            </a:r>
            <a:r>
              <a:rPr lang="zh-CN" altLang="en-US" sz="3200" b="1" dirty="0">
                <a:solidFill>
                  <a:prstClr val="black"/>
                </a:solidFill>
                <a:latin typeface="Calibri" pitchFamily="34" charset="0"/>
              </a:rPr>
              <a:t>）潮汐因子及潮汐因子均方差</a:t>
            </a:r>
            <a:endParaRPr lang="en-US" altLang="zh-CN" sz="3200" b="1" dirty="0">
              <a:solidFill>
                <a:prstClr val="black"/>
              </a:solidFill>
              <a:latin typeface="Calibri" pitchFamily="34" charset="0"/>
            </a:endParaRPr>
          </a:p>
          <a:p>
            <a:pPr>
              <a:lnSpc>
                <a:spcPct val="150000"/>
              </a:lnSpc>
            </a:pPr>
            <a:r>
              <a:rPr lang="en-US" altLang="zh-CN" sz="3200" b="1" dirty="0">
                <a:solidFill>
                  <a:prstClr val="black"/>
                </a:solidFill>
                <a:latin typeface="Calibri" pitchFamily="34" charset="0"/>
              </a:rPr>
              <a:t>3</a:t>
            </a:r>
            <a:r>
              <a:rPr lang="zh-CN" altLang="en-US" sz="3200" b="1" dirty="0">
                <a:solidFill>
                  <a:prstClr val="black"/>
                </a:solidFill>
                <a:latin typeface="Calibri" pitchFamily="34" charset="0"/>
              </a:rPr>
              <a:t>）相对噪声水平</a:t>
            </a:r>
          </a:p>
        </p:txBody>
      </p:sp>
    </p:spTree>
    <p:extLst>
      <p:ext uri="{BB962C8B-B14F-4D97-AF65-F5344CB8AC3E}">
        <p14:creationId xmlns:p14="http://schemas.microsoft.com/office/powerpoint/2010/main" val="265991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3"/>
          <p:cNvGraphicFramePr>
            <a:graphicFrameLocks noChangeAspect="1"/>
          </p:cNvGraphicFramePr>
          <p:nvPr/>
        </p:nvGraphicFramePr>
        <p:xfrm>
          <a:off x="857250" y="2428875"/>
          <a:ext cx="7404100" cy="857250"/>
        </p:xfrm>
        <a:graphic>
          <a:graphicData uri="http://schemas.openxmlformats.org/presentationml/2006/ole">
            <mc:AlternateContent xmlns:mc="http://schemas.openxmlformats.org/markup-compatibility/2006">
              <mc:Choice xmlns:v="urn:schemas-microsoft-com:vml" Requires="v">
                <p:oleObj spid="_x0000_s99336" name="公式" r:id="rId3" imgW="3619440" imgH="419040" progId="Equation.3">
                  <p:embed/>
                </p:oleObj>
              </mc:Choice>
              <mc:Fallback>
                <p:oleObj name="公式" r:id="rId3" imgW="361944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2428875"/>
                        <a:ext cx="74041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4"/>
          <p:cNvGraphicFramePr>
            <a:graphicFrameLocks noChangeAspect="1"/>
          </p:cNvGraphicFramePr>
          <p:nvPr/>
        </p:nvGraphicFramePr>
        <p:xfrm>
          <a:off x="1000125" y="3500438"/>
          <a:ext cx="6754813" cy="857250"/>
        </p:xfrm>
        <a:graphic>
          <a:graphicData uri="http://schemas.openxmlformats.org/presentationml/2006/ole">
            <mc:AlternateContent xmlns:mc="http://schemas.openxmlformats.org/markup-compatibility/2006">
              <mc:Choice xmlns:v="urn:schemas-microsoft-com:vml" Requires="v">
                <p:oleObj spid="_x0000_s99337" name="公式" r:id="rId5" imgW="3301920" imgH="419040" progId="Equation.3">
                  <p:embed/>
                </p:oleObj>
              </mc:Choice>
              <mc:Fallback>
                <p:oleObj name="公式" r:id="rId5" imgW="33019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25" y="3500438"/>
                        <a:ext cx="6754813"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4"/>
          <p:cNvSpPr txBox="1">
            <a:spLocks noChangeArrowheads="1"/>
          </p:cNvSpPr>
          <p:nvPr/>
        </p:nvSpPr>
        <p:spPr bwMode="auto">
          <a:xfrm>
            <a:off x="142875" y="285750"/>
            <a:ext cx="8494713" cy="1570038"/>
          </a:xfrm>
          <a:prstGeom prst="rect">
            <a:avLst/>
          </a:prstGeom>
          <a:noFill/>
          <a:ln w="9525">
            <a:noFill/>
            <a:miter lim="800000"/>
            <a:headEnd/>
            <a:tailEnd/>
          </a:ln>
        </p:spPr>
        <p:txBody>
          <a:bodyPr wrap="none">
            <a:spAutoFit/>
          </a:bodyPr>
          <a:lstStyle/>
          <a:p>
            <a:r>
              <a:rPr lang="zh-CN" altLang="en-US" sz="2400">
                <a:solidFill>
                  <a:prstClr val="black"/>
                </a:solidFill>
                <a:latin typeface="Calibri" pitchFamily="34" charset="0"/>
              </a:rPr>
              <a:t>地倾斜观测记录的突出特点就是实现连续观测，这种连续</a:t>
            </a:r>
            <a:endParaRPr lang="en-US" altLang="zh-CN" sz="2400">
              <a:solidFill>
                <a:prstClr val="black"/>
              </a:solidFill>
              <a:latin typeface="Calibri" pitchFamily="34" charset="0"/>
            </a:endParaRPr>
          </a:p>
          <a:p>
            <a:r>
              <a:rPr lang="zh-CN" altLang="en-US" sz="2400">
                <a:solidFill>
                  <a:prstClr val="black"/>
                </a:solidFill>
                <a:latin typeface="Calibri" pitchFamily="34" charset="0"/>
              </a:rPr>
              <a:t>观测第地震预报中短临震兆信息的提取、地震学现象的研究，</a:t>
            </a:r>
            <a:endParaRPr lang="en-US" altLang="zh-CN" sz="2400">
              <a:solidFill>
                <a:prstClr val="black"/>
              </a:solidFill>
              <a:latin typeface="Calibri" pitchFamily="34" charset="0"/>
            </a:endParaRPr>
          </a:p>
          <a:p>
            <a:r>
              <a:rPr lang="zh-CN" altLang="en-US" sz="2400">
                <a:solidFill>
                  <a:prstClr val="black"/>
                </a:solidFill>
                <a:latin typeface="Calibri" pitchFamily="34" charset="0"/>
              </a:rPr>
              <a:t>都是很重要的，所以，评定观测资料的连续率是资料质量控</a:t>
            </a:r>
            <a:endParaRPr lang="en-US" altLang="zh-CN" sz="2400">
              <a:solidFill>
                <a:prstClr val="black"/>
              </a:solidFill>
              <a:latin typeface="Calibri" pitchFamily="34" charset="0"/>
            </a:endParaRPr>
          </a:p>
          <a:p>
            <a:r>
              <a:rPr lang="zh-CN" altLang="en-US" sz="2400">
                <a:solidFill>
                  <a:prstClr val="black"/>
                </a:solidFill>
                <a:latin typeface="Calibri" pitchFamily="34" charset="0"/>
              </a:rPr>
              <a:t>制的主要指标之一</a:t>
            </a:r>
          </a:p>
        </p:txBody>
      </p:sp>
      <p:graphicFrame>
        <p:nvGraphicFramePr>
          <p:cNvPr id="1028" name="Object 5"/>
          <p:cNvGraphicFramePr>
            <a:graphicFrameLocks noChangeAspect="1"/>
          </p:cNvGraphicFramePr>
          <p:nvPr/>
        </p:nvGraphicFramePr>
        <p:xfrm>
          <a:off x="2830513" y="4656138"/>
          <a:ext cx="3741737" cy="831850"/>
        </p:xfrm>
        <a:graphic>
          <a:graphicData uri="http://schemas.openxmlformats.org/presentationml/2006/ole">
            <mc:AlternateContent xmlns:mc="http://schemas.openxmlformats.org/markup-compatibility/2006">
              <mc:Choice xmlns:v="urn:schemas-microsoft-com:vml" Requires="v">
                <p:oleObj spid="_x0000_s99338" name="公式" r:id="rId7" imgW="1828800" imgH="406080" progId="Equation.3">
                  <p:embed/>
                </p:oleObj>
              </mc:Choice>
              <mc:Fallback>
                <p:oleObj name="公式" r:id="rId7" imgW="1828800" imgH="406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0513" y="4656138"/>
                        <a:ext cx="374173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8520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285750" y="428625"/>
            <a:ext cx="5929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b="1" smtClean="0">
                <a:solidFill>
                  <a:srgbClr val="000000"/>
                </a:solidFill>
              </a:rPr>
              <a:t>地倾斜观测资料质量监控的评定指标</a:t>
            </a:r>
          </a:p>
        </p:txBody>
      </p:sp>
      <p:sp>
        <p:nvSpPr>
          <p:cNvPr id="26627" name="TextBox 2"/>
          <p:cNvSpPr txBox="1">
            <a:spLocks noChangeArrowheads="1"/>
          </p:cNvSpPr>
          <p:nvPr/>
        </p:nvSpPr>
        <p:spPr bwMode="auto">
          <a:xfrm>
            <a:off x="1428750" y="1857375"/>
            <a:ext cx="574675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en-US" altLang="zh-CN" sz="3200" b="1" smtClean="0">
                <a:solidFill>
                  <a:srgbClr val="000000"/>
                </a:solidFill>
              </a:rPr>
              <a:t>1</a:t>
            </a:r>
            <a:r>
              <a:rPr lang="zh-CN" altLang="en-US" sz="3200" b="1" smtClean="0">
                <a:solidFill>
                  <a:srgbClr val="000000"/>
                </a:solidFill>
              </a:rPr>
              <a:t>）缺记录与年漂零</a:t>
            </a:r>
            <a:endParaRPr lang="en-US" altLang="zh-CN" sz="3200" b="1" smtClean="0">
              <a:solidFill>
                <a:srgbClr val="000000"/>
              </a:solidFill>
            </a:endParaRPr>
          </a:p>
          <a:p>
            <a:pPr eaLnBrk="1" fontAlgn="base" hangingPunct="1">
              <a:lnSpc>
                <a:spcPct val="150000"/>
              </a:lnSpc>
              <a:spcBef>
                <a:spcPct val="0"/>
              </a:spcBef>
              <a:spcAft>
                <a:spcPct val="0"/>
              </a:spcAft>
              <a:buFont typeface="Arial" pitchFamily="34" charset="0"/>
              <a:buNone/>
            </a:pPr>
            <a:r>
              <a:rPr lang="en-US" altLang="zh-CN" sz="3200" b="1" smtClean="0">
                <a:solidFill>
                  <a:srgbClr val="000000"/>
                </a:solidFill>
              </a:rPr>
              <a:t>2</a:t>
            </a:r>
            <a:r>
              <a:rPr lang="zh-CN" altLang="en-US" sz="3200" b="1" smtClean="0">
                <a:solidFill>
                  <a:srgbClr val="000000"/>
                </a:solidFill>
              </a:rPr>
              <a:t>）潮汐因子及潮汐因子均方差</a:t>
            </a:r>
            <a:endParaRPr lang="en-US" altLang="zh-CN" sz="3200" b="1" smtClean="0">
              <a:solidFill>
                <a:srgbClr val="000000"/>
              </a:solidFill>
            </a:endParaRPr>
          </a:p>
          <a:p>
            <a:pPr eaLnBrk="1" fontAlgn="base" hangingPunct="1">
              <a:lnSpc>
                <a:spcPct val="150000"/>
              </a:lnSpc>
              <a:spcBef>
                <a:spcPct val="0"/>
              </a:spcBef>
              <a:spcAft>
                <a:spcPct val="0"/>
              </a:spcAft>
              <a:buFont typeface="Arial" pitchFamily="34" charset="0"/>
              <a:buNone/>
            </a:pPr>
            <a:r>
              <a:rPr lang="en-US" altLang="zh-CN" sz="3200" b="1" smtClean="0">
                <a:solidFill>
                  <a:srgbClr val="000000"/>
                </a:solidFill>
              </a:rPr>
              <a:t>3</a:t>
            </a:r>
            <a:r>
              <a:rPr lang="zh-CN" altLang="en-US" sz="3200" b="1" smtClean="0">
                <a:solidFill>
                  <a:srgbClr val="000000"/>
                </a:solidFill>
              </a:rPr>
              <a:t>）相对噪声水平</a:t>
            </a:r>
          </a:p>
        </p:txBody>
      </p:sp>
    </p:spTree>
    <p:extLst>
      <p:ext uri="{BB962C8B-B14F-4D97-AF65-F5344CB8AC3E}">
        <p14:creationId xmlns:p14="http://schemas.microsoft.com/office/powerpoint/2010/main" val="74505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a:spLocks noChangeArrowheads="1"/>
          </p:cNvSpPr>
          <p:nvPr/>
        </p:nvSpPr>
        <p:spPr bwMode="auto">
          <a:xfrm>
            <a:off x="214313" y="642938"/>
            <a:ext cx="86106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zh-CN" altLang="en-US" sz="2800" smtClean="0">
                <a:solidFill>
                  <a:srgbClr val="000000"/>
                </a:solidFill>
              </a:rPr>
              <a:t>年零漂是用来衡量观测仪器及其基墩稳定程度或地壳</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800" smtClean="0">
                <a:solidFill>
                  <a:srgbClr val="000000"/>
                </a:solidFill>
              </a:rPr>
              <a:t>继承性新构造运动的。计算方法有：</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800" smtClean="0">
                <a:solidFill>
                  <a:srgbClr val="000000"/>
                </a:solidFill>
              </a:rPr>
              <a:t>（</a:t>
            </a:r>
            <a:r>
              <a:rPr lang="en-US" altLang="zh-CN" sz="2800" smtClean="0">
                <a:solidFill>
                  <a:srgbClr val="000000"/>
                </a:solidFill>
              </a:rPr>
              <a:t>1</a:t>
            </a:r>
            <a:r>
              <a:rPr lang="zh-CN" altLang="en-US" sz="2800" smtClean="0">
                <a:solidFill>
                  <a:srgbClr val="000000"/>
                </a:solidFill>
              </a:rPr>
              <a:t>）日均值法：将该年度</a:t>
            </a:r>
            <a:r>
              <a:rPr lang="en-US" altLang="zh-CN" sz="2800" smtClean="0">
                <a:solidFill>
                  <a:srgbClr val="000000"/>
                </a:solidFill>
              </a:rPr>
              <a:t>12</a:t>
            </a:r>
            <a:r>
              <a:rPr lang="zh-CN" altLang="en-US" sz="2800" smtClean="0">
                <a:solidFill>
                  <a:srgbClr val="000000"/>
                </a:solidFill>
              </a:rPr>
              <a:t>月</a:t>
            </a:r>
            <a:r>
              <a:rPr lang="en-US" altLang="zh-CN" sz="2800" smtClean="0">
                <a:solidFill>
                  <a:srgbClr val="000000"/>
                </a:solidFill>
              </a:rPr>
              <a:t>31</a:t>
            </a:r>
            <a:r>
              <a:rPr lang="zh-CN" altLang="en-US" sz="2800" smtClean="0">
                <a:solidFill>
                  <a:srgbClr val="000000"/>
                </a:solidFill>
              </a:rPr>
              <a:t>日的日均值减去当</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800" smtClean="0">
                <a:solidFill>
                  <a:srgbClr val="000000"/>
                </a:solidFill>
              </a:rPr>
              <a:t>年</a:t>
            </a:r>
            <a:r>
              <a:rPr lang="en-US" altLang="zh-CN" sz="2800" smtClean="0">
                <a:solidFill>
                  <a:srgbClr val="000000"/>
                </a:solidFill>
              </a:rPr>
              <a:t>1</a:t>
            </a:r>
            <a:r>
              <a:rPr lang="zh-CN" altLang="en-US" sz="2800" smtClean="0">
                <a:solidFill>
                  <a:srgbClr val="000000"/>
                </a:solidFill>
              </a:rPr>
              <a:t>月</a:t>
            </a:r>
            <a:r>
              <a:rPr lang="en-US" altLang="zh-CN" sz="2800" smtClean="0">
                <a:solidFill>
                  <a:srgbClr val="000000"/>
                </a:solidFill>
              </a:rPr>
              <a:t>1</a:t>
            </a:r>
            <a:r>
              <a:rPr lang="zh-CN" altLang="en-US" sz="2800" smtClean="0">
                <a:solidFill>
                  <a:srgbClr val="000000"/>
                </a:solidFill>
              </a:rPr>
              <a:t>日日均值，为该年零漂值，单位角秒取至</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800" smtClean="0">
                <a:solidFill>
                  <a:srgbClr val="000000"/>
                </a:solidFill>
              </a:rPr>
              <a:t>（</a:t>
            </a:r>
            <a:r>
              <a:rPr lang="en-US" altLang="zh-CN" sz="2800" smtClean="0">
                <a:solidFill>
                  <a:srgbClr val="000000"/>
                </a:solidFill>
              </a:rPr>
              <a:t>2</a:t>
            </a:r>
            <a:r>
              <a:rPr lang="zh-CN" altLang="en-US" sz="2800" smtClean="0">
                <a:solidFill>
                  <a:srgbClr val="000000"/>
                </a:solidFill>
              </a:rPr>
              <a:t>）潮汐值法：用</a:t>
            </a:r>
            <a:r>
              <a:rPr lang="en-US" altLang="zh-CN" sz="2800" smtClean="0">
                <a:solidFill>
                  <a:srgbClr val="000000"/>
                </a:solidFill>
              </a:rPr>
              <a:t>12</a:t>
            </a:r>
            <a:r>
              <a:rPr lang="zh-CN" altLang="en-US" sz="2800" smtClean="0">
                <a:solidFill>
                  <a:srgbClr val="000000"/>
                </a:solidFill>
              </a:rPr>
              <a:t>月</a:t>
            </a:r>
            <a:r>
              <a:rPr lang="en-US" altLang="zh-CN" sz="2800" smtClean="0">
                <a:solidFill>
                  <a:srgbClr val="000000"/>
                </a:solidFill>
              </a:rPr>
              <a:t>31</a:t>
            </a:r>
            <a:r>
              <a:rPr lang="zh-CN" altLang="en-US" sz="2800" smtClean="0">
                <a:solidFill>
                  <a:srgbClr val="000000"/>
                </a:solidFill>
              </a:rPr>
              <a:t>日</a:t>
            </a:r>
            <a:r>
              <a:rPr lang="en-US" altLang="zh-CN" sz="2800" smtClean="0">
                <a:solidFill>
                  <a:srgbClr val="000000"/>
                </a:solidFill>
              </a:rPr>
              <a:t>23</a:t>
            </a:r>
            <a:r>
              <a:rPr lang="zh-CN" altLang="en-US" sz="2800" smtClean="0">
                <a:solidFill>
                  <a:srgbClr val="000000"/>
                </a:solidFill>
              </a:rPr>
              <a:t>点整点值减去同年</a:t>
            </a:r>
            <a:r>
              <a:rPr lang="en-US" altLang="zh-CN" sz="2800" smtClean="0">
                <a:solidFill>
                  <a:srgbClr val="000000"/>
                </a:solidFill>
              </a:rPr>
              <a:t>1</a:t>
            </a:r>
            <a:r>
              <a:rPr lang="zh-CN" altLang="en-US" sz="2800" smtClean="0">
                <a:solidFill>
                  <a:srgbClr val="000000"/>
                </a:solidFill>
              </a:rPr>
              <a:t>月</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en-US" altLang="zh-CN" sz="2800" smtClean="0">
                <a:solidFill>
                  <a:srgbClr val="000000"/>
                </a:solidFill>
              </a:rPr>
              <a:t>1</a:t>
            </a:r>
            <a:r>
              <a:rPr lang="zh-CN" altLang="en-US" sz="2800" smtClean="0">
                <a:solidFill>
                  <a:srgbClr val="000000"/>
                </a:solidFill>
              </a:rPr>
              <a:t>日零点值。</a:t>
            </a:r>
          </a:p>
        </p:txBody>
      </p:sp>
      <p:graphicFrame>
        <p:nvGraphicFramePr>
          <p:cNvPr id="28675" name="Object 1"/>
          <p:cNvGraphicFramePr>
            <a:graphicFrameLocks/>
          </p:cNvGraphicFramePr>
          <p:nvPr/>
        </p:nvGraphicFramePr>
        <p:xfrm>
          <a:off x="7858125" y="3214688"/>
          <a:ext cx="742950" cy="577850"/>
        </p:xfrm>
        <a:graphic>
          <a:graphicData uri="http://schemas.openxmlformats.org/presentationml/2006/ole">
            <mc:AlternateContent xmlns:mc="http://schemas.openxmlformats.org/markup-compatibility/2006">
              <mc:Choice xmlns:v="urn:schemas-microsoft-com:vml" Requires="v">
                <p:oleObj spid="_x0000_s100356" r:id="rId3" imgW="342454" imgH="266353" progId="Equation.3">
                  <p:embed/>
                </p:oleObj>
              </mc:Choice>
              <mc:Fallback>
                <p:oleObj r:id="rId3" imgW="342454" imgH="266353"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3214688"/>
                        <a:ext cx="7429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3547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85750" y="500063"/>
            <a:ext cx="880268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en-US" altLang="zh-CN" sz="2400" smtClean="0">
                <a:solidFill>
                  <a:srgbClr val="000000"/>
                </a:solidFill>
              </a:rPr>
              <a:t>2</a:t>
            </a:r>
            <a:r>
              <a:rPr lang="zh-CN" altLang="en-US" sz="2400" smtClean="0">
                <a:solidFill>
                  <a:srgbClr val="000000"/>
                </a:solidFill>
              </a:rPr>
              <a:t>）潮汐因子及潮汐因子均方差</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通常用基于最小二乘法的维尼迪柯夫调和分析方法求解固体潮各</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个波群的观测振幅对理论振幅之比和观测相位与理论相位之差。</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前者定义为潮汐振幅比及潮汐因子，后者定义为潮汐相位滞后，</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二者统称为潮汐导纳。</a:t>
            </a:r>
          </a:p>
        </p:txBody>
      </p:sp>
      <p:sp>
        <p:nvSpPr>
          <p:cNvPr id="29699" name="TextBox 2"/>
          <p:cNvSpPr txBox="1">
            <a:spLocks noChangeArrowheads="1"/>
          </p:cNvSpPr>
          <p:nvPr/>
        </p:nvSpPr>
        <p:spPr bwMode="auto">
          <a:xfrm>
            <a:off x="214313" y="3643313"/>
            <a:ext cx="86995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en-US" altLang="zh-CN" sz="2400" smtClean="0">
                <a:solidFill>
                  <a:srgbClr val="000000"/>
                </a:solidFill>
              </a:rPr>
              <a:t>M2</a:t>
            </a:r>
            <a:r>
              <a:rPr lang="zh-CN" altLang="en-US" sz="2400" smtClean="0">
                <a:solidFill>
                  <a:srgbClr val="000000"/>
                </a:solidFill>
              </a:rPr>
              <a:t>波 潮汐因子均方差是用来评定固体潮汐（地倾斜、地应变）</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观测资料内在质量精度的一项定量指标。</a:t>
            </a:r>
          </a:p>
        </p:txBody>
      </p:sp>
    </p:spTree>
    <p:extLst>
      <p:ext uri="{BB962C8B-B14F-4D97-AF65-F5344CB8AC3E}">
        <p14:creationId xmlns:p14="http://schemas.microsoft.com/office/powerpoint/2010/main" val="237302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285750" y="63500"/>
            <a:ext cx="8545513"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en-US" altLang="zh-CN" sz="2400" smtClean="0">
                <a:solidFill>
                  <a:srgbClr val="000000"/>
                </a:solidFill>
              </a:rPr>
              <a:t>3</a:t>
            </a:r>
            <a:r>
              <a:rPr lang="zh-CN" altLang="en-US" sz="2400" smtClean="0">
                <a:solidFill>
                  <a:srgbClr val="000000"/>
                </a:solidFill>
              </a:rPr>
              <a:t>）相对噪声水平</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相对噪声水平</a:t>
            </a:r>
            <a:r>
              <a:rPr lang="en-US" altLang="zh-CN" sz="2400" smtClean="0">
                <a:solidFill>
                  <a:srgbClr val="000000"/>
                </a:solidFill>
              </a:rPr>
              <a:t>M1</a:t>
            </a:r>
            <a:r>
              <a:rPr lang="zh-CN" altLang="en-US" sz="2400" smtClean="0">
                <a:solidFill>
                  <a:srgbClr val="000000"/>
                </a:solidFill>
              </a:rPr>
              <a:t>是用来判断观测资料长期稳定性的另一项定量指标。有两种计算方法：</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a:t>
            </a:r>
            <a:r>
              <a:rPr lang="en-US" altLang="zh-CN" sz="2400" smtClean="0">
                <a:solidFill>
                  <a:srgbClr val="000000"/>
                </a:solidFill>
              </a:rPr>
              <a:t>1</a:t>
            </a:r>
            <a:r>
              <a:rPr lang="zh-CN" altLang="en-US" sz="2400" smtClean="0">
                <a:solidFill>
                  <a:srgbClr val="000000"/>
                </a:solidFill>
              </a:rPr>
              <a:t>）应用契比雪夫多项式与一年度观测资料</a:t>
            </a:r>
            <a:r>
              <a:rPr lang="en-US" altLang="zh-CN" sz="2400" smtClean="0">
                <a:solidFill>
                  <a:srgbClr val="000000"/>
                </a:solidFill>
              </a:rPr>
              <a:t>73</a:t>
            </a:r>
            <a:r>
              <a:rPr lang="zh-CN" altLang="en-US" sz="2400" smtClean="0">
                <a:solidFill>
                  <a:srgbClr val="000000"/>
                </a:solidFill>
              </a:rPr>
              <a:t>个五日均值作</a:t>
            </a:r>
            <a:r>
              <a:rPr lang="en-US" altLang="zh-CN" sz="2400" smtClean="0">
                <a:solidFill>
                  <a:srgbClr val="000000"/>
                </a:solidFill>
              </a:rPr>
              <a:t>30</a:t>
            </a:r>
            <a:r>
              <a:rPr lang="zh-CN" altLang="en-US" sz="2400" smtClean="0">
                <a:solidFill>
                  <a:srgbClr val="000000"/>
                </a:solidFill>
              </a:rPr>
              <a:t>阶拟合而得。</a:t>
            </a:r>
            <a:endParaRPr lang="en-US" altLang="zh-CN" sz="24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400" smtClean="0">
                <a:solidFill>
                  <a:srgbClr val="000000"/>
                </a:solidFill>
              </a:rPr>
              <a:t>（</a:t>
            </a:r>
            <a:r>
              <a:rPr lang="en-US" altLang="zh-CN" sz="2400" smtClean="0">
                <a:solidFill>
                  <a:srgbClr val="000000"/>
                </a:solidFill>
              </a:rPr>
              <a:t>2</a:t>
            </a:r>
            <a:r>
              <a:rPr lang="zh-CN" altLang="en-US" sz="2400" smtClean="0">
                <a:solidFill>
                  <a:srgbClr val="000000"/>
                </a:solidFill>
              </a:rPr>
              <a:t>）连续观测资料精度评定计算的均方连差法。日均值观测序列待用系统变化的信息成分，不能作为随机统计序列；由日均值之差构成的差分序列，较原序列的统计特性有较大变化，偏离性、离散性、凹凸性等指标项得到了削弱，序列服从或近似服从正态分布，从而可以利用该序列直接求差分值的均方差，再由误差传播定律求出日均值在不受系统成分影响下的均方误差，差分序列均方差称为均方连差。</a:t>
            </a:r>
          </a:p>
        </p:txBody>
      </p:sp>
    </p:spTree>
    <p:extLst>
      <p:ext uri="{BB962C8B-B14F-4D97-AF65-F5344CB8AC3E}">
        <p14:creationId xmlns:p14="http://schemas.microsoft.com/office/powerpoint/2010/main" val="364922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7" name="Rectangle 3"/>
          <p:cNvSpPr>
            <a:spLocks noChangeArrowheads="1"/>
          </p:cNvSpPr>
          <p:nvPr/>
        </p:nvSpPr>
        <p:spPr bwMode="auto">
          <a:xfrm>
            <a:off x="1547813" y="2133600"/>
            <a:ext cx="5761037" cy="3240088"/>
          </a:xfrm>
          <a:prstGeom prst="rect">
            <a:avLst/>
          </a:prstGeom>
          <a:noFill/>
          <a:ln w="9525">
            <a:noFill/>
            <a:miter lim="800000"/>
            <a:headEnd/>
            <a:tailEnd/>
          </a:ln>
        </p:spPr>
        <p:txBody>
          <a:bodyPr/>
          <a:lstStyle/>
          <a:p>
            <a:pPr marL="609600" indent="-609600" algn="l">
              <a:lnSpc>
                <a:spcPct val="150000"/>
              </a:lnSpc>
              <a:buFontTx/>
              <a:buAutoNum type="ea1JpnChsDbPeriod"/>
            </a:pPr>
            <a:r>
              <a:rPr lang="zh-CN" altLang="en-US" sz="2200" dirty="0"/>
              <a:t>定点形变观测的类型</a:t>
            </a:r>
          </a:p>
          <a:p>
            <a:pPr marL="609600" indent="-609600" algn="l">
              <a:lnSpc>
                <a:spcPct val="150000"/>
              </a:lnSpc>
              <a:buFontTx/>
              <a:buAutoNum type="ea1JpnChsDbPeriod"/>
            </a:pPr>
            <a:r>
              <a:rPr lang="zh-CN" altLang="en-US" sz="2200" dirty="0"/>
              <a:t>连续观测序列的数据缺失补值预处理</a:t>
            </a:r>
          </a:p>
          <a:p>
            <a:pPr marL="609600" indent="-609600" algn="l">
              <a:lnSpc>
                <a:spcPct val="150000"/>
              </a:lnSpc>
              <a:buFontTx/>
              <a:buAutoNum type="ea1JpnChsDbPeriod"/>
            </a:pPr>
            <a:r>
              <a:rPr lang="zh-CN" altLang="en-US" sz="2200" dirty="0"/>
              <a:t>连续形变观测数据处理方法</a:t>
            </a:r>
          </a:p>
          <a:p>
            <a:pPr marL="609600" indent="-609600" algn="l">
              <a:lnSpc>
                <a:spcPct val="150000"/>
              </a:lnSpc>
              <a:buFontTx/>
              <a:buAutoNum type="ea1JpnChsDbPeriod"/>
            </a:pPr>
            <a:r>
              <a:rPr lang="zh-CN" altLang="en-US" sz="2200" dirty="0"/>
              <a:t>形变前兆台网及台站数据处理软件</a:t>
            </a:r>
          </a:p>
        </p:txBody>
      </p:sp>
      <p:sp>
        <p:nvSpPr>
          <p:cNvPr id="1019908" name="Rectangle 4"/>
          <p:cNvSpPr>
            <a:spLocks noChangeArrowheads="1"/>
          </p:cNvSpPr>
          <p:nvPr/>
        </p:nvSpPr>
        <p:spPr bwMode="auto">
          <a:xfrm>
            <a:off x="1071538" y="642918"/>
            <a:ext cx="6523063" cy="523220"/>
          </a:xfrm>
          <a:prstGeom prst="rect">
            <a:avLst/>
          </a:prstGeom>
          <a:noFill/>
          <a:ln w="9525">
            <a:noFill/>
            <a:miter lim="800000"/>
            <a:headEnd/>
            <a:tailEnd/>
          </a:ln>
          <a:effectLst/>
        </p:spPr>
        <p:txBody>
          <a:bodyPr wrap="square">
            <a:spAutoFit/>
          </a:bodyPr>
          <a:lstStyle/>
          <a:p>
            <a:pPr>
              <a:spcBef>
                <a:spcPct val="0"/>
              </a:spcBef>
            </a:pPr>
            <a:r>
              <a:rPr lang="zh-CN" altLang="en-US" sz="2800" b="1" dirty="0" smtClean="0"/>
              <a:t>第六章  </a:t>
            </a:r>
            <a:r>
              <a:rPr lang="zh-CN" altLang="en-US" sz="2800" b="1" dirty="0"/>
              <a:t>连续形变、应变观测与数据处理</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p:cNvGraphicFramePr>
          <p:nvPr/>
        </p:nvGraphicFramePr>
        <p:xfrm>
          <a:off x="2071688" y="1000125"/>
          <a:ext cx="4786312" cy="717550"/>
        </p:xfrm>
        <a:graphic>
          <a:graphicData uri="http://schemas.openxmlformats.org/presentationml/2006/ole">
            <mc:AlternateContent xmlns:mc="http://schemas.openxmlformats.org/markup-compatibility/2006">
              <mc:Choice xmlns:v="urn:schemas-microsoft-com:vml" Requires="v">
                <p:oleObj spid="_x0000_s87058" r:id="rId3" imgW="1524000" imgH="228600" progId="Equation.3">
                  <p:embed/>
                </p:oleObj>
              </mc:Choice>
              <mc:Fallback>
                <p:oleObj r:id="rId3" imgW="1524000" imgH="228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88" y="1000125"/>
                        <a:ext cx="47863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47" name="Object 3"/>
          <p:cNvGraphicFramePr>
            <a:graphicFrameLocks/>
          </p:cNvGraphicFramePr>
          <p:nvPr/>
        </p:nvGraphicFramePr>
        <p:xfrm>
          <a:off x="928688" y="2428875"/>
          <a:ext cx="7858125" cy="642938"/>
        </p:xfrm>
        <a:graphic>
          <a:graphicData uri="http://schemas.openxmlformats.org/presentationml/2006/ole">
            <mc:AlternateContent xmlns:mc="http://schemas.openxmlformats.org/markup-compatibility/2006">
              <mc:Choice xmlns:v="urn:schemas-microsoft-com:vml" Requires="v">
                <p:oleObj spid="_x0000_s87059" r:id="rId5" imgW="2794000" imgH="228600" progId="Equation.3">
                  <p:embed/>
                </p:oleObj>
              </mc:Choice>
              <mc:Fallback>
                <p:oleObj r:id="rId5" imgW="2794000" imgH="2286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8" y="2428875"/>
                        <a:ext cx="78581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48" name="Object 4"/>
          <p:cNvGraphicFramePr>
            <a:graphicFrameLocks/>
          </p:cNvGraphicFramePr>
          <p:nvPr/>
        </p:nvGraphicFramePr>
        <p:xfrm>
          <a:off x="3071813" y="3571875"/>
          <a:ext cx="3352800" cy="1014413"/>
        </p:xfrm>
        <a:graphic>
          <a:graphicData uri="http://schemas.openxmlformats.org/presentationml/2006/ole">
            <mc:AlternateContent xmlns:mc="http://schemas.openxmlformats.org/markup-compatibility/2006">
              <mc:Choice xmlns:v="urn:schemas-microsoft-com:vml" Requires="v">
                <p:oleObj spid="_x0000_s87060" r:id="rId7" imgW="1511300" imgH="457200" progId="Equation.3">
                  <p:embed/>
                </p:oleObj>
              </mc:Choice>
              <mc:Fallback>
                <p:oleObj r:id="rId7" imgW="151130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813" y="3571875"/>
                        <a:ext cx="33528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49" name="Object 5"/>
          <p:cNvGraphicFramePr>
            <a:graphicFrameLocks/>
          </p:cNvGraphicFramePr>
          <p:nvPr/>
        </p:nvGraphicFramePr>
        <p:xfrm>
          <a:off x="3714750" y="5429250"/>
          <a:ext cx="1912938" cy="614363"/>
        </p:xfrm>
        <a:graphic>
          <a:graphicData uri="http://schemas.openxmlformats.org/presentationml/2006/ole">
            <mc:AlternateContent xmlns:mc="http://schemas.openxmlformats.org/markup-compatibility/2006">
              <mc:Choice xmlns:v="urn:schemas-microsoft-com:vml" Requires="v">
                <p:oleObj spid="_x0000_s87061" r:id="rId9" imgW="710891" imgH="228501" progId="Equation.3">
                  <p:embed/>
                </p:oleObj>
              </mc:Choice>
              <mc:Fallback>
                <p:oleObj r:id="rId9" imgW="710891" imgH="228501"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4750" y="5429250"/>
                        <a:ext cx="1912938"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0" name="TextBox 6"/>
          <p:cNvSpPr txBox="1">
            <a:spLocks noChangeArrowheads="1"/>
          </p:cNvSpPr>
          <p:nvPr/>
        </p:nvSpPr>
        <p:spPr bwMode="auto">
          <a:xfrm>
            <a:off x="285750" y="285750"/>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smtClean="0">
                <a:solidFill>
                  <a:srgbClr val="000000"/>
                </a:solidFill>
              </a:rPr>
              <a:t>观测序列</a:t>
            </a:r>
          </a:p>
        </p:txBody>
      </p:sp>
      <p:sp>
        <p:nvSpPr>
          <p:cNvPr id="31751" name="TextBox 7"/>
          <p:cNvSpPr txBox="1">
            <a:spLocks noChangeArrowheads="1"/>
          </p:cNvSpPr>
          <p:nvPr/>
        </p:nvSpPr>
        <p:spPr bwMode="auto">
          <a:xfrm>
            <a:off x="285750" y="1785938"/>
            <a:ext cx="2338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smtClean="0">
                <a:solidFill>
                  <a:srgbClr val="000000"/>
                </a:solidFill>
              </a:rPr>
              <a:t>一阶差分序列</a:t>
            </a:r>
          </a:p>
        </p:txBody>
      </p:sp>
      <p:sp>
        <p:nvSpPr>
          <p:cNvPr id="31752" name="TextBox 8"/>
          <p:cNvSpPr txBox="1">
            <a:spLocks noChangeArrowheads="1"/>
          </p:cNvSpPr>
          <p:nvPr/>
        </p:nvSpPr>
        <p:spPr bwMode="auto">
          <a:xfrm>
            <a:off x="285750" y="3214688"/>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smtClean="0">
                <a:solidFill>
                  <a:srgbClr val="000000"/>
                </a:solidFill>
              </a:rPr>
              <a:t>定义均方连差为</a:t>
            </a:r>
          </a:p>
        </p:txBody>
      </p:sp>
      <p:sp>
        <p:nvSpPr>
          <p:cNvPr id="31753" name="TextBox 9"/>
          <p:cNvSpPr txBox="1">
            <a:spLocks noChangeArrowheads="1"/>
          </p:cNvSpPr>
          <p:nvPr/>
        </p:nvSpPr>
        <p:spPr bwMode="auto">
          <a:xfrm>
            <a:off x="285750" y="4643438"/>
            <a:ext cx="377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smtClean="0">
                <a:solidFill>
                  <a:srgbClr val="000000"/>
                </a:solidFill>
              </a:rPr>
              <a:t>估算出日均值序列精度</a:t>
            </a:r>
          </a:p>
        </p:txBody>
      </p:sp>
    </p:spTree>
    <p:extLst>
      <p:ext uri="{BB962C8B-B14F-4D97-AF65-F5344CB8AC3E}">
        <p14:creationId xmlns:p14="http://schemas.microsoft.com/office/powerpoint/2010/main" val="3383348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1"/>
          <p:cNvSpPr txBox="1">
            <a:spLocks noChangeArrowheads="1"/>
          </p:cNvSpPr>
          <p:nvPr/>
        </p:nvSpPr>
        <p:spPr bwMode="auto">
          <a:xfrm>
            <a:off x="428625" y="357188"/>
            <a:ext cx="59039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sz="3600" smtClean="0">
                <a:solidFill>
                  <a:srgbClr val="000000"/>
                </a:solidFill>
              </a:rPr>
              <a:t>8.3</a:t>
            </a:r>
            <a:r>
              <a:rPr lang="zh-CN" altLang="en-US" sz="3600" smtClean="0">
                <a:solidFill>
                  <a:srgbClr val="000000"/>
                </a:solidFill>
              </a:rPr>
              <a:t>地应变观测资料质量监控</a:t>
            </a:r>
          </a:p>
        </p:txBody>
      </p:sp>
      <p:sp>
        <p:nvSpPr>
          <p:cNvPr id="32771" name="TextBox 2"/>
          <p:cNvSpPr txBox="1">
            <a:spLocks noChangeArrowheads="1"/>
          </p:cNvSpPr>
          <p:nvPr/>
        </p:nvSpPr>
        <p:spPr bwMode="auto">
          <a:xfrm>
            <a:off x="714375" y="1428750"/>
            <a:ext cx="81089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800" smtClean="0">
                <a:solidFill>
                  <a:srgbClr val="000000"/>
                </a:solidFill>
              </a:rPr>
              <a:t>地应变观测资料质量的评定指标</a:t>
            </a:r>
            <a:endParaRPr lang="en-US" altLang="zh-CN" sz="2800" smtClean="0">
              <a:solidFill>
                <a:srgbClr val="000000"/>
              </a:solidFill>
            </a:endParaRPr>
          </a:p>
          <a:p>
            <a:pPr eaLnBrk="1" fontAlgn="base" hangingPunct="1">
              <a:spcBef>
                <a:spcPct val="0"/>
              </a:spcBef>
              <a:spcAft>
                <a:spcPct val="0"/>
              </a:spcAft>
              <a:buFont typeface="Arial" pitchFamily="34" charset="0"/>
              <a:buNone/>
            </a:pP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en-US" altLang="zh-CN" sz="2800" smtClean="0">
                <a:solidFill>
                  <a:srgbClr val="000000"/>
                </a:solidFill>
              </a:rPr>
              <a:t>1</a:t>
            </a:r>
            <a:r>
              <a:rPr lang="zh-CN" altLang="en-US" sz="2800" smtClean="0">
                <a:solidFill>
                  <a:srgbClr val="000000"/>
                </a:solidFill>
              </a:rPr>
              <a:t>）缺记率与年零漂</a:t>
            </a:r>
            <a:endParaRPr lang="en-US" altLang="zh-CN" sz="28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000" smtClean="0">
                <a:solidFill>
                  <a:srgbClr val="000000"/>
                </a:solidFill>
              </a:rPr>
              <a:t>（</a:t>
            </a:r>
            <a:r>
              <a:rPr lang="en-US" altLang="zh-CN" sz="2000" smtClean="0">
                <a:solidFill>
                  <a:srgbClr val="000000"/>
                </a:solidFill>
              </a:rPr>
              <a:t>1</a:t>
            </a:r>
            <a:r>
              <a:rPr lang="zh-CN" altLang="en-US" sz="2000" smtClean="0">
                <a:solidFill>
                  <a:srgbClr val="000000"/>
                </a:solidFill>
              </a:rPr>
              <a:t>）日均值法：将该年度</a:t>
            </a:r>
            <a:r>
              <a:rPr lang="en-US" altLang="zh-CN" sz="2000" smtClean="0">
                <a:solidFill>
                  <a:srgbClr val="000000"/>
                </a:solidFill>
              </a:rPr>
              <a:t>12</a:t>
            </a:r>
            <a:r>
              <a:rPr lang="zh-CN" altLang="en-US" sz="2000" smtClean="0">
                <a:solidFill>
                  <a:srgbClr val="000000"/>
                </a:solidFill>
              </a:rPr>
              <a:t>月</a:t>
            </a:r>
            <a:r>
              <a:rPr lang="en-US" altLang="zh-CN" sz="2000" smtClean="0">
                <a:solidFill>
                  <a:srgbClr val="000000"/>
                </a:solidFill>
              </a:rPr>
              <a:t>31</a:t>
            </a:r>
            <a:r>
              <a:rPr lang="zh-CN" altLang="en-US" sz="2000" smtClean="0">
                <a:solidFill>
                  <a:srgbClr val="000000"/>
                </a:solidFill>
              </a:rPr>
              <a:t>日的日均值减去当年</a:t>
            </a:r>
            <a:r>
              <a:rPr lang="en-US" altLang="zh-CN" sz="2000" smtClean="0">
                <a:solidFill>
                  <a:srgbClr val="000000"/>
                </a:solidFill>
              </a:rPr>
              <a:t>1</a:t>
            </a:r>
            <a:r>
              <a:rPr lang="zh-CN" altLang="en-US" sz="2000" smtClean="0">
                <a:solidFill>
                  <a:srgbClr val="000000"/>
                </a:solidFill>
              </a:rPr>
              <a:t>月</a:t>
            </a:r>
            <a:r>
              <a:rPr lang="en-US" altLang="zh-CN" sz="2000" smtClean="0">
                <a:solidFill>
                  <a:srgbClr val="000000"/>
                </a:solidFill>
              </a:rPr>
              <a:t>1</a:t>
            </a:r>
            <a:r>
              <a:rPr lang="zh-CN" altLang="en-US" sz="2000" smtClean="0">
                <a:solidFill>
                  <a:srgbClr val="000000"/>
                </a:solidFill>
              </a:rPr>
              <a:t>日日均值，</a:t>
            </a:r>
            <a:endParaRPr lang="en-US" altLang="zh-CN" sz="20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000" smtClean="0">
                <a:solidFill>
                  <a:srgbClr val="000000"/>
                </a:solidFill>
              </a:rPr>
              <a:t>为概念零漂值，单位为</a:t>
            </a:r>
            <a:endParaRPr lang="en-US" altLang="zh-CN" sz="200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sz="2000" smtClean="0">
                <a:solidFill>
                  <a:srgbClr val="000000"/>
                </a:solidFill>
              </a:rPr>
              <a:t>（</a:t>
            </a:r>
            <a:r>
              <a:rPr lang="en-US" altLang="zh-CN" sz="2000" smtClean="0">
                <a:solidFill>
                  <a:srgbClr val="000000"/>
                </a:solidFill>
              </a:rPr>
              <a:t>2</a:t>
            </a:r>
            <a:r>
              <a:rPr lang="zh-CN" altLang="en-US" sz="2000" smtClean="0">
                <a:solidFill>
                  <a:srgbClr val="000000"/>
                </a:solidFill>
              </a:rPr>
              <a:t>）潮汐值法：用</a:t>
            </a:r>
            <a:r>
              <a:rPr lang="en-US" altLang="zh-CN" sz="2000" smtClean="0">
                <a:solidFill>
                  <a:srgbClr val="000000"/>
                </a:solidFill>
              </a:rPr>
              <a:t>12</a:t>
            </a:r>
            <a:r>
              <a:rPr lang="zh-CN" altLang="en-US" sz="2000" smtClean="0">
                <a:solidFill>
                  <a:srgbClr val="000000"/>
                </a:solidFill>
              </a:rPr>
              <a:t>月</a:t>
            </a:r>
            <a:r>
              <a:rPr lang="en-US" altLang="zh-CN" sz="2000" smtClean="0">
                <a:solidFill>
                  <a:srgbClr val="000000"/>
                </a:solidFill>
              </a:rPr>
              <a:t>31</a:t>
            </a:r>
            <a:r>
              <a:rPr lang="zh-CN" altLang="en-US" sz="2000" smtClean="0">
                <a:solidFill>
                  <a:srgbClr val="000000"/>
                </a:solidFill>
              </a:rPr>
              <a:t>日</a:t>
            </a:r>
            <a:r>
              <a:rPr lang="en-US" altLang="zh-CN" sz="2000" smtClean="0">
                <a:solidFill>
                  <a:srgbClr val="000000"/>
                </a:solidFill>
              </a:rPr>
              <a:t>23</a:t>
            </a:r>
            <a:r>
              <a:rPr lang="zh-CN" altLang="en-US" sz="2000" smtClean="0">
                <a:solidFill>
                  <a:srgbClr val="000000"/>
                </a:solidFill>
              </a:rPr>
              <a:t>点整点值减去同年</a:t>
            </a:r>
            <a:r>
              <a:rPr lang="en-US" altLang="zh-CN" sz="2000" smtClean="0">
                <a:solidFill>
                  <a:srgbClr val="000000"/>
                </a:solidFill>
              </a:rPr>
              <a:t>1</a:t>
            </a:r>
            <a:r>
              <a:rPr lang="zh-CN" altLang="en-US" sz="2000" smtClean="0">
                <a:solidFill>
                  <a:srgbClr val="000000"/>
                </a:solidFill>
              </a:rPr>
              <a:t>月</a:t>
            </a:r>
            <a:r>
              <a:rPr lang="en-US" altLang="zh-CN" sz="2000" smtClean="0">
                <a:solidFill>
                  <a:srgbClr val="000000"/>
                </a:solidFill>
              </a:rPr>
              <a:t>1</a:t>
            </a:r>
            <a:r>
              <a:rPr lang="zh-CN" altLang="en-US" sz="2000" smtClean="0">
                <a:solidFill>
                  <a:srgbClr val="000000"/>
                </a:solidFill>
              </a:rPr>
              <a:t>日零点值。</a:t>
            </a:r>
            <a:endParaRPr lang="en-US" altLang="zh-CN" sz="2000" smtClean="0">
              <a:solidFill>
                <a:srgbClr val="000000"/>
              </a:solidFill>
            </a:endParaRPr>
          </a:p>
        </p:txBody>
      </p:sp>
      <p:graphicFrame>
        <p:nvGraphicFramePr>
          <p:cNvPr id="32772" name="Object 2"/>
          <p:cNvGraphicFramePr>
            <a:graphicFrameLocks/>
          </p:cNvGraphicFramePr>
          <p:nvPr/>
        </p:nvGraphicFramePr>
        <p:xfrm>
          <a:off x="3429000" y="3500438"/>
          <a:ext cx="777875" cy="346075"/>
        </p:xfrm>
        <a:graphic>
          <a:graphicData uri="http://schemas.openxmlformats.org/presentationml/2006/ole">
            <mc:AlternateContent xmlns:mc="http://schemas.openxmlformats.org/markup-compatibility/2006">
              <mc:Choice xmlns:v="urn:schemas-microsoft-com:vml" Requires="v">
                <p:oleObj spid="_x0000_s88070" r:id="rId3" imgW="456803" imgH="203024" progId="Equation.3">
                  <p:embed/>
                </p:oleObj>
              </mc:Choice>
              <mc:Fallback>
                <p:oleObj r:id="rId3" imgW="456803" imgH="203024"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500438"/>
                        <a:ext cx="7778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872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357188" y="357188"/>
            <a:ext cx="89233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50000"/>
              </a:lnSpc>
              <a:spcBef>
                <a:spcPct val="0"/>
              </a:spcBef>
              <a:spcAft>
                <a:spcPct val="0"/>
              </a:spcAft>
              <a:buFont typeface="Arial" pitchFamily="34" charset="0"/>
              <a:buNone/>
            </a:pPr>
            <a:r>
              <a:rPr lang="en-US" altLang="zh-CN" sz="2800" smtClean="0">
                <a:solidFill>
                  <a:srgbClr val="000000"/>
                </a:solidFill>
              </a:rPr>
              <a:t>2</a:t>
            </a:r>
            <a:r>
              <a:rPr lang="zh-CN" altLang="en-US" sz="2800" smtClean="0">
                <a:solidFill>
                  <a:srgbClr val="000000"/>
                </a:solidFill>
              </a:rPr>
              <a:t>）潮汐因子及潮汐因子的中误差</a:t>
            </a:r>
            <a:endParaRPr lang="en-US" altLang="zh-CN" sz="2800" smtClean="0">
              <a:solidFill>
                <a:srgbClr val="000000"/>
              </a:solidFill>
            </a:endParaRPr>
          </a:p>
          <a:p>
            <a:pPr fontAlgn="base">
              <a:lnSpc>
                <a:spcPct val="150000"/>
              </a:lnSpc>
              <a:spcBef>
                <a:spcPct val="0"/>
              </a:spcBef>
              <a:spcAft>
                <a:spcPct val="0"/>
              </a:spcAft>
              <a:buFont typeface="Arial" pitchFamily="34" charset="0"/>
              <a:buNone/>
            </a:pPr>
            <a:endParaRPr lang="en-US" altLang="zh-CN" sz="2800" smtClean="0">
              <a:solidFill>
                <a:srgbClr val="000000"/>
              </a:solidFill>
            </a:endParaRPr>
          </a:p>
          <a:p>
            <a:pPr fontAlgn="base">
              <a:lnSpc>
                <a:spcPct val="150000"/>
              </a:lnSpc>
              <a:spcBef>
                <a:spcPct val="0"/>
              </a:spcBef>
              <a:spcAft>
                <a:spcPct val="0"/>
              </a:spcAft>
              <a:buFont typeface="Arial" pitchFamily="34" charset="0"/>
              <a:buNone/>
            </a:pPr>
            <a:r>
              <a:rPr lang="zh-CN" altLang="en-US" sz="2400" smtClean="0">
                <a:solidFill>
                  <a:srgbClr val="000000"/>
                </a:solidFill>
              </a:rPr>
              <a:t>以观测资料</a:t>
            </a:r>
            <a:r>
              <a:rPr lang="en-US" altLang="zh-CN" sz="2400" smtClean="0">
                <a:solidFill>
                  <a:srgbClr val="000000"/>
                </a:solidFill>
              </a:rPr>
              <a:t>M2</a:t>
            </a:r>
            <a:r>
              <a:rPr lang="zh-CN" altLang="en-US" sz="2400" smtClean="0">
                <a:solidFill>
                  <a:srgbClr val="000000"/>
                </a:solidFill>
              </a:rPr>
              <a:t>波潮汐因子相对中误差为内精度指标，可用公式：</a:t>
            </a:r>
          </a:p>
        </p:txBody>
      </p:sp>
      <p:graphicFrame>
        <p:nvGraphicFramePr>
          <p:cNvPr id="33795" name="Object 2"/>
          <p:cNvGraphicFramePr>
            <a:graphicFrameLocks/>
          </p:cNvGraphicFramePr>
          <p:nvPr/>
        </p:nvGraphicFramePr>
        <p:xfrm>
          <a:off x="3643313" y="2357438"/>
          <a:ext cx="982662" cy="857250"/>
        </p:xfrm>
        <a:graphic>
          <a:graphicData uri="http://schemas.openxmlformats.org/presentationml/2006/ole">
            <mc:AlternateContent xmlns:mc="http://schemas.openxmlformats.org/markup-compatibility/2006">
              <mc:Choice xmlns:v="urn:schemas-microsoft-com:vml" Requires="v">
                <p:oleObj spid="_x0000_s89094" r:id="rId3" imgW="495085" imgH="431613" progId="Equation.3">
                  <p:embed/>
                </p:oleObj>
              </mc:Choice>
              <mc:Fallback>
                <p:oleObj r:id="rId3" imgW="495085" imgH="431613"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2357438"/>
                        <a:ext cx="9826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6" name="TextBox 3"/>
          <p:cNvSpPr txBox="1">
            <a:spLocks noChangeArrowheads="1"/>
          </p:cNvSpPr>
          <p:nvPr/>
        </p:nvSpPr>
        <p:spPr bwMode="auto">
          <a:xfrm>
            <a:off x="642938" y="3429000"/>
            <a:ext cx="28987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sz="2800" smtClean="0">
                <a:solidFill>
                  <a:srgbClr val="000000"/>
                </a:solidFill>
              </a:rPr>
              <a:t>3</a:t>
            </a:r>
            <a:r>
              <a:rPr lang="zh-CN" altLang="en-US" sz="2800" smtClean="0">
                <a:solidFill>
                  <a:srgbClr val="000000"/>
                </a:solidFill>
              </a:rPr>
              <a:t>）相对噪声水平</a:t>
            </a:r>
            <a:endParaRPr lang="en-US" altLang="zh-CN" sz="2800" smtClean="0">
              <a:solidFill>
                <a:srgbClr val="000000"/>
              </a:solidFill>
            </a:endParaRPr>
          </a:p>
          <a:p>
            <a:pPr eaLnBrk="1" fontAlgn="base" hangingPunct="1">
              <a:spcBef>
                <a:spcPct val="0"/>
              </a:spcBef>
              <a:spcAft>
                <a:spcPct val="0"/>
              </a:spcAft>
              <a:buFont typeface="Arial" pitchFamily="34" charset="0"/>
              <a:buNone/>
            </a:pPr>
            <a:endParaRPr lang="zh-CN" altLang="en-US" sz="2800" smtClean="0">
              <a:solidFill>
                <a:srgbClr val="000000"/>
              </a:solidFill>
            </a:endParaRPr>
          </a:p>
        </p:txBody>
      </p:sp>
    </p:spTree>
    <p:extLst>
      <p:ext uri="{BB962C8B-B14F-4D97-AF65-F5344CB8AC3E}">
        <p14:creationId xmlns:p14="http://schemas.microsoft.com/office/powerpoint/2010/main" val="290797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74638"/>
            <a:ext cx="8229600" cy="633412"/>
          </a:xfrm>
        </p:spPr>
        <p:txBody>
          <a:bodyPr/>
          <a:lstStyle/>
          <a:p>
            <a:pPr eaLnBrk="1" hangingPunct="1"/>
            <a:r>
              <a:rPr lang="zh-CN" altLang="en-US" sz="4000" b="1" smtClean="0">
                <a:ea typeface="楷体_GB2312" pitchFamily="49" charset="-122"/>
              </a:rPr>
              <a:t>形变观测数据流程</a:t>
            </a:r>
          </a:p>
        </p:txBody>
      </p:sp>
      <p:graphicFrame>
        <p:nvGraphicFramePr>
          <p:cNvPr id="34819" name="Object 3"/>
          <p:cNvGraphicFramePr>
            <a:graphicFrameLocks noGrp="1"/>
          </p:cNvGraphicFramePr>
          <p:nvPr>
            <p:ph idx="1"/>
          </p:nvPr>
        </p:nvGraphicFramePr>
        <p:xfrm>
          <a:off x="827088" y="981075"/>
          <a:ext cx="6769100" cy="5497513"/>
        </p:xfrm>
        <a:graphic>
          <a:graphicData uri="http://schemas.openxmlformats.org/presentationml/2006/ole">
            <mc:AlternateContent xmlns:mc="http://schemas.openxmlformats.org/markup-compatibility/2006">
              <mc:Choice xmlns:v="urn:schemas-microsoft-com:vml" Requires="v">
                <p:oleObj spid="_x0000_s90118" r:id="rId3" imgW="6356160" imgH="5161680" progId="Visio.Drawing.6">
                  <p:embed/>
                </p:oleObj>
              </mc:Choice>
              <mc:Fallback>
                <p:oleObj r:id="rId3" imgW="6356160" imgH="5161680" progId="Visio.Drawing.6">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981075"/>
                        <a:ext cx="6769100"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915764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55675" y="274638"/>
            <a:ext cx="6858000" cy="593725"/>
          </a:xfrm>
        </p:spPr>
        <p:txBody>
          <a:bodyPr/>
          <a:lstStyle/>
          <a:p>
            <a:pPr eaLnBrk="1" hangingPunct="1"/>
            <a:r>
              <a:rPr lang="zh-CN" altLang="en-US" sz="3200" smtClean="0">
                <a:solidFill>
                  <a:srgbClr val="FF9900"/>
                </a:solidFill>
                <a:ea typeface="楷体_GB2312" pitchFamily="49" charset="-122"/>
              </a:rPr>
              <a:t>“十五”处理软件功能</a:t>
            </a:r>
          </a:p>
        </p:txBody>
      </p:sp>
      <p:pic>
        <p:nvPicPr>
          <p:cNvPr id="35843" name="Picture 3" descr="处理软件"/>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9144000"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89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762000" y="838200"/>
            <a:ext cx="1257300" cy="4876800"/>
          </a:xfrm>
        </p:spPr>
        <p:txBody>
          <a:bodyPr/>
          <a:lstStyle/>
          <a:p>
            <a:pPr eaLnBrk="1" hangingPunct="1">
              <a:lnSpc>
                <a:spcPct val="90000"/>
              </a:lnSpc>
            </a:pPr>
            <a:r>
              <a:rPr lang="zh-CN" altLang="en-US" smtClean="0">
                <a:ea typeface="楷体_GB2312" pitchFamily="49" charset="-122"/>
              </a:rPr>
              <a:t>“十五”观测数据产出流程</a:t>
            </a:r>
          </a:p>
        </p:txBody>
      </p:sp>
      <p:sp>
        <p:nvSpPr>
          <p:cNvPr id="36867" name="Rectangle 3"/>
          <p:cNvSpPr>
            <a:spLocks noChangeArrowheads="1"/>
          </p:cNvSpPr>
          <p:nvPr/>
        </p:nvSpPr>
        <p:spPr bwMode="auto">
          <a:xfrm>
            <a:off x="0" y="1157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buFont typeface="Arial" pitchFamily="34" charset="0"/>
              <a:buNone/>
            </a:pPr>
            <a:endParaRPr lang="zh-CN" altLang="en-US" smtClean="0">
              <a:solidFill>
                <a:srgbClr val="000000"/>
              </a:solidFill>
            </a:endParaRPr>
          </a:p>
        </p:txBody>
      </p:sp>
      <p:graphicFrame>
        <p:nvGraphicFramePr>
          <p:cNvPr id="36868" name="Object 4"/>
          <p:cNvGraphicFramePr>
            <a:graphicFrameLocks/>
          </p:cNvGraphicFramePr>
          <p:nvPr/>
        </p:nvGraphicFramePr>
        <p:xfrm>
          <a:off x="2362200" y="304800"/>
          <a:ext cx="4300538" cy="6553200"/>
        </p:xfrm>
        <a:graphic>
          <a:graphicData uri="http://schemas.openxmlformats.org/presentationml/2006/ole">
            <mc:AlternateContent xmlns:mc="http://schemas.openxmlformats.org/markup-compatibility/2006">
              <mc:Choice xmlns:v="urn:schemas-microsoft-com:vml" Requires="v">
                <p:oleObj spid="_x0000_s91142" r:id="rId4" imgW="3991320" imgH="7641000" progId="Visio.Drawing.11">
                  <p:embed/>
                </p:oleObj>
              </mc:Choice>
              <mc:Fallback>
                <p:oleObj r:id="rId4" imgW="3991320" imgH="7641000" progId="Visio.Drawing.11">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04800"/>
                        <a:ext cx="4300538" cy="6553200"/>
                      </a:xfrm>
                      <a:prstGeom prst="rect">
                        <a:avLst/>
                      </a:prstGeom>
                      <a:solidFill>
                        <a:schemeClr val="tx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69" name="Oval 5"/>
          <p:cNvSpPr>
            <a:spLocks noChangeArrowheads="1"/>
          </p:cNvSpPr>
          <p:nvPr/>
        </p:nvSpPr>
        <p:spPr bwMode="auto">
          <a:xfrm>
            <a:off x="2057400" y="838200"/>
            <a:ext cx="5410200" cy="2819400"/>
          </a:xfrm>
          <a:prstGeom prst="ellipse">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itchFamily="34" charset="0"/>
              <a:buNone/>
            </a:pPr>
            <a:endParaRPr lang="zh-CN" altLang="en-US" smtClean="0">
              <a:solidFill>
                <a:srgbClr val="000000"/>
              </a:solidFill>
            </a:endParaRPr>
          </a:p>
        </p:txBody>
      </p:sp>
    </p:spTree>
    <p:extLst>
      <p:ext uri="{BB962C8B-B14F-4D97-AF65-F5344CB8AC3E}">
        <p14:creationId xmlns:p14="http://schemas.microsoft.com/office/powerpoint/2010/main" val="131258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a:xfrm>
            <a:off x="304800" y="1066800"/>
            <a:ext cx="8610600" cy="5562600"/>
          </a:xfrm>
        </p:spPr>
        <p:txBody>
          <a:bodyPr/>
          <a:lstStyle/>
          <a:p>
            <a:pPr eaLnBrk="1" hangingPunct="1">
              <a:lnSpc>
                <a:spcPct val="130000"/>
              </a:lnSpc>
              <a:spcBef>
                <a:spcPct val="0"/>
              </a:spcBef>
              <a:buFontTx/>
              <a:buNone/>
            </a:pPr>
            <a:r>
              <a:rPr lang="zh-CN" altLang="en-US" sz="2800" b="1" smtClean="0">
                <a:solidFill>
                  <a:srgbClr val="FF9900"/>
                </a:solidFill>
                <a:latin typeface="黑体" pitchFamily="49" charset="-122"/>
                <a:ea typeface="黑体" pitchFamily="49" charset="-122"/>
              </a:rPr>
              <a:t>年初归零：</a:t>
            </a:r>
            <a:r>
              <a:rPr lang="zh-CN" altLang="en-US" sz="2800" b="1" smtClean="0">
                <a:latin typeface="楷体_GB2312" pitchFamily="49" charset="-122"/>
                <a:ea typeface="楷体_GB2312" pitchFamily="49" charset="-122"/>
              </a:rPr>
              <a:t>每年</a:t>
            </a:r>
            <a:r>
              <a:rPr lang="en-US" altLang="zh-CN" sz="2800" b="1" smtClean="0">
                <a:latin typeface="楷体_GB2312" pitchFamily="49" charset="-122"/>
                <a:ea typeface="楷体_GB2312" pitchFamily="49" charset="-122"/>
              </a:rPr>
              <a:t>1</a:t>
            </a:r>
            <a:r>
              <a:rPr lang="zh-CN" altLang="en-US" sz="2800" b="1" smtClean="0">
                <a:latin typeface="楷体_GB2312" pitchFamily="49" charset="-122"/>
                <a:ea typeface="楷体_GB2312" pitchFamily="49" charset="-122"/>
              </a:rPr>
              <a:t>月</a:t>
            </a:r>
            <a:r>
              <a:rPr lang="en-US" altLang="zh-CN" sz="2800" b="1" smtClean="0">
                <a:latin typeface="楷体_GB2312" pitchFamily="49" charset="-122"/>
                <a:ea typeface="楷体_GB2312" pitchFamily="49" charset="-122"/>
              </a:rPr>
              <a:t>1</a:t>
            </a:r>
            <a:r>
              <a:rPr lang="zh-CN" altLang="en-US" sz="2800" b="1" smtClean="0">
                <a:latin typeface="楷体_GB2312" pitchFamily="49" charset="-122"/>
                <a:ea typeface="楷体_GB2312" pitchFamily="49" charset="-122"/>
              </a:rPr>
              <a:t>日</a:t>
            </a:r>
            <a:r>
              <a:rPr lang="en-US" altLang="zh-CN" sz="2800" b="1" smtClean="0">
                <a:latin typeface="楷体_GB2312" pitchFamily="49" charset="-122"/>
                <a:ea typeface="楷体_GB2312" pitchFamily="49" charset="-122"/>
              </a:rPr>
              <a:t>0</a:t>
            </a:r>
            <a:r>
              <a:rPr lang="zh-CN" altLang="en-US" sz="2800" b="1" smtClean="0">
                <a:latin typeface="楷体_GB2312" pitchFamily="49" charset="-122"/>
                <a:ea typeface="楷体_GB2312" pitchFamily="49" charset="-122"/>
              </a:rPr>
              <a:t>时起数据归零。</a:t>
            </a:r>
          </a:p>
          <a:p>
            <a:pPr eaLnBrk="1" hangingPunct="1">
              <a:lnSpc>
                <a:spcPct val="130000"/>
              </a:lnSpc>
              <a:spcBef>
                <a:spcPct val="0"/>
              </a:spcBef>
              <a:buFontTx/>
              <a:buNone/>
            </a:pPr>
            <a:r>
              <a:rPr lang="zh-CN" altLang="en-US" sz="2800" b="1" smtClean="0">
                <a:solidFill>
                  <a:srgbClr val="FF9900"/>
                </a:solidFill>
                <a:latin typeface="黑体" pitchFamily="49" charset="-122"/>
                <a:ea typeface="黑体" pitchFamily="49" charset="-122"/>
              </a:rPr>
              <a:t>突跳处理：</a:t>
            </a:r>
            <a:r>
              <a:rPr lang="zh-CN" altLang="en-US" sz="2800" b="1" smtClean="0">
                <a:latin typeface="楷体_GB2312" pitchFamily="49" charset="-122"/>
                <a:ea typeface="楷体_GB2312" pitchFamily="49" charset="-122"/>
              </a:rPr>
              <a:t>对严重影响动态曲线的单点突跳数据做补插处理。</a:t>
            </a:r>
          </a:p>
          <a:p>
            <a:pPr eaLnBrk="1" hangingPunct="1">
              <a:lnSpc>
                <a:spcPct val="130000"/>
              </a:lnSpc>
              <a:spcBef>
                <a:spcPct val="0"/>
              </a:spcBef>
              <a:buFontTx/>
              <a:buNone/>
            </a:pPr>
            <a:r>
              <a:rPr lang="zh-CN" altLang="en-US" sz="2800" b="1" smtClean="0">
                <a:solidFill>
                  <a:srgbClr val="FF9900"/>
                </a:solidFill>
                <a:latin typeface="黑体" pitchFamily="49" charset="-122"/>
                <a:ea typeface="黑体" pitchFamily="49" charset="-122"/>
              </a:rPr>
              <a:t>缺数处理：</a:t>
            </a:r>
            <a:r>
              <a:rPr lang="zh-CN" altLang="en-US" sz="2800" b="1" smtClean="0">
                <a:latin typeface="楷体_GB2312" pitchFamily="49" charset="-122"/>
                <a:ea typeface="楷体_GB2312" pitchFamily="49" charset="-122"/>
              </a:rPr>
              <a:t>将因停电、仪器标定等造成的缺记、非正常数据标记为</a:t>
            </a:r>
            <a:r>
              <a:rPr lang="zh-CN" altLang="en-US" sz="2800" b="1" smtClean="0">
                <a:ea typeface="楷体_GB2312" pitchFamily="49" charset="-122"/>
              </a:rPr>
              <a:t>“</a:t>
            </a:r>
            <a:r>
              <a:rPr lang="zh-CN" altLang="en-US" sz="2800" b="1" smtClean="0">
                <a:latin typeface="楷体_GB2312" pitchFamily="49" charset="-122"/>
                <a:ea typeface="楷体_GB2312" pitchFamily="49" charset="-122"/>
              </a:rPr>
              <a:t>缺数</a:t>
            </a:r>
            <a:r>
              <a:rPr lang="zh-CN" altLang="en-US" sz="2800" b="1" smtClean="0">
                <a:ea typeface="楷体_GB2312" pitchFamily="49" charset="-122"/>
              </a:rPr>
              <a:t>”</a:t>
            </a:r>
            <a:r>
              <a:rPr lang="zh-CN" altLang="en-US" sz="2800" b="1" smtClean="0">
                <a:latin typeface="楷体_GB2312" pitchFamily="49" charset="-122"/>
                <a:ea typeface="楷体_GB2312" pitchFamily="49" charset="-122"/>
              </a:rPr>
              <a:t>。</a:t>
            </a:r>
          </a:p>
          <a:p>
            <a:pPr eaLnBrk="1" hangingPunct="1">
              <a:lnSpc>
                <a:spcPct val="130000"/>
              </a:lnSpc>
              <a:spcBef>
                <a:spcPct val="0"/>
              </a:spcBef>
              <a:buFontTx/>
              <a:buNone/>
            </a:pPr>
            <a:r>
              <a:rPr lang="zh-CN" altLang="en-US" sz="2800" b="1" smtClean="0">
                <a:solidFill>
                  <a:srgbClr val="FF9900"/>
                </a:solidFill>
                <a:latin typeface="黑体" pitchFamily="49" charset="-122"/>
                <a:ea typeface="黑体" pitchFamily="49" charset="-122"/>
              </a:rPr>
              <a:t>台阶处理：</a:t>
            </a:r>
            <a:r>
              <a:rPr lang="zh-CN" altLang="en-US" sz="2800" b="1" smtClean="0">
                <a:latin typeface="楷体_GB2312" pitchFamily="49" charset="-122"/>
                <a:ea typeface="楷体_GB2312" pitchFamily="49" charset="-122"/>
              </a:rPr>
              <a:t>对因标定、仪器调零等造成的观测数据序列突变掉格进行处理以形成连续观测值。</a:t>
            </a:r>
          </a:p>
          <a:p>
            <a:pPr eaLnBrk="1" hangingPunct="1">
              <a:lnSpc>
                <a:spcPct val="130000"/>
              </a:lnSpc>
              <a:spcBef>
                <a:spcPct val="0"/>
              </a:spcBef>
              <a:buFontTx/>
              <a:buNone/>
            </a:pPr>
            <a:r>
              <a:rPr lang="zh-CN" altLang="en-US" sz="2800" b="1" smtClean="0">
                <a:solidFill>
                  <a:srgbClr val="FF9900"/>
                </a:solidFill>
                <a:latin typeface="黑体" pitchFamily="49" charset="-122"/>
                <a:ea typeface="黑体" pitchFamily="49" charset="-122"/>
              </a:rPr>
              <a:t>预处理记录：</a:t>
            </a:r>
            <a:r>
              <a:rPr lang="zh-CN" altLang="en-US" sz="2800" b="1" smtClean="0">
                <a:latin typeface="楷体_GB2312" pitchFamily="49" charset="-122"/>
                <a:ea typeface="楷体_GB2312" pitchFamily="49" charset="-122"/>
              </a:rPr>
              <a:t>对所有预处理过程记录、标注其操作内容和特征参数。</a:t>
            </a:r>
          </a:p>
        </p:txBody>
      </p:sp>
      <p:sp>
        <p:nvSpPr>
          <p:cNvPr id="37891" name="Rectangle 3"/>
          <p:cNvSpPr>
            <a:spLocks noGrp="1" noChangeArrowheads="1"/>
          </p:cNvSpPr>
          <p:nvPr>
            <p:ph type="title"/>
          </p:nvPr>
        </p:nvSpPr>
        <p:spPr>
          <a:xfrm>
            <a:off x="381000" y="381000"/>
            <a:ext cx="6757988" cy="563563"/>
          </a:xfrm>
        </p:spPr>
        <p:txBody>
          <a:bodyPr/>
          <a:lstStyle/>
          <a:p>
            <a:pPr eaLnBrk="1" hangingPunct="1"/>
            <a:r>
              <a:rPr lang="zh-CN" altLang="en-US" sz="3700" b="1" smtClean="0">
                <a:ea typeface="楷体_GB2312" pitchFamily="49" charset="-122"/>
              </a:rPr>
              <a:t>数据预处理</a:t>
            </a:r>
            <a:endParaRPr lang="zh-CN" altLang="en-US" sz="3200" b="1" smtClean="0">
              <a:solidFill>
                <a:srgbClr val="FF9900"/>
              </a:solidFill>
              <a:ea typeface="楷体_GB2312" pitchFamily="49" charset="-122"/>
            </a:endParaRPr>
          </a:p>
        </p:txBody>
      </p:sp>
    </p:spTree>
    <p:extLst>
      <p:ext uri="{BB962C8B-B14F-4D97-AF65-F5344CB8AC3E}">
        <p14:creationId xmlns:p14="http://schemas.microsoft.com/office/powerpoint/2010/main" val="2250213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549275"/>
            <a:ext cx="8229600" cy="868363"/>
          </a:xfrm>
        </p:spPr>
        <p:txBody>
          <a:bodyPr/>
          <a:lstStyle/>
          <a:p>
            <a:pPr eaLnBrk="1" hangingPunct="1"/>
            <a:r>
              <a:rPr lang="zh-CN" altLang="en-US" smtClean="0"/>
              <a:t>彼尔采夫组合计算仪器零漂</a:t>
            </a:r>
          </a:p>
        </p:txBody>
      </p:sp>
      <p:sp>
        <p:nvSpPr>
          <p:cNvPr id="38915" name="Rectangle 3"/>
          <p:cNvSpPr>
            <a:spLocks noGrp="1" noChangeArrowheads="1"/>
          </p:cNvSpPr>
          <p:nvPr>
            <p:ph idx="1"/>
          </p:nvPr>
        </p:nvSpPr>
        <p:spPr>
          <a:xfrm>
            <a:off x="457200" y="1600200"/>
            <a:ext cx="8686800" cy="4530725"/>
          </a:xfrm>
        </p:spPr>
        <p:txBody>
          <a:bodyPr/>
          <a:lstStyle/>
          <a:p>
            <a:pPr eaLnBrk="1" hangingPunct="1"/>
            <a:endParaRPr lang="zh-CN" altLang="en-US" sz="2800" smtClean="0">
              <a:latin typeface="宋体" pitchFamily="2" charset="-122"/>
            </a:endParaRPr>
          </a:p>
          <a:p>
            <a:pPr eaLnBrk="1" hangingPunct="1"/>
            <a:r>
              <a:rPr lang="el-GR" altLang="zh-CN" sz="2800" smtClean="0">
                <a:latin typeface="宋体" pitchFamily="2" charset="-122"/>
              </a:rPr>
              <a:t>Φ</a:t>
            </a:r>
            <a:r>
              <a:rPr lang="en-US" altLang="zh-CN" sz="2800" smtClean="0">
                <a:latin typeface="宋体" pitchFamily="2" charset="-122"/>
              </a:rPr>
              <a:t>=1/15(y</a:t>
            </a:r>
            <a:r>
              <a:rPr lang="en-US" altLang="zh-CN" sz="2800" baseline="-25000" smtClean="0">
                <a:latin typeface="宋体" pitchFamily="2" charset="-122"/>
              </a:rPr>
              <a:t>0</a:t>
            </a:r>
            <a:r>
              <a:rPr lang="en-US" altLang="zh-CN" sz="2800" smtClean="0">
                <a:latin typeface="宋体" pitchFamily="2" charset="-122"/>
              </a:rPr>
              <a:t>+y</a:t>
            </a:r>
            <a:r>
              <a:rPr lang="el-GR" altLang="zh-CN" sz="2800" baseline="-25000" smtClean="0"/>
              <a:t>±</a:t>
            </a:r>
            <a:r>
              <a:rPr lang="en-US" altLang="zh-CN" sz="2800" baseline="-25000" smtClean="0"/>
              <a:t>2</a:t>
            </a:r>
            <a:r>
              <a:rPr lang="en-US" altLang="zh-CN" sz="2800" smtClean="0">
                <a:latin typeface="宋体" pitchFamily="2" charset="-122"/>
              </a:rPr>
              <a:t>+y</a:t>
            </a:r>
            <a:r>
              <a:rPr lang="en-US" altLang="zh-CN" sz="2800" baseline="-25000" smtClean="0"/>
              <a:t>±3</a:t>
            </a:r>
            <a:r>
              <a:rPr lang="en-US" altLang="zh-CN" sz="2800" smtClean="0">
                <a:latin typeface="宋体" pitchFamily="2" charset="-122"/>
              </a:rPr>
              <a:t>+y</a:t>
            </a:r>
            <a:r>
              <a:rPr lang="en-US" altLang="zh-CN" sz="2800" baseline="-25000" smtClean="0"/>
              <a:t>±5</a:t>
            </a:r>
            <a:r>
              <a:rPr lang="en-US" altLang="zh-CN" sz="2800" smtClean="0">
                <a:latin typeface="宋体" pitchFamily="2" charset="-122"/>
              </a:rPr>
              <a:t>+y</a:t>
            </a:r>
            <a:r>
              <a:rPr lang="en-US" altLang="zh-CN" sz="2800" baseline="-25000" smtClean="0"/>
              <a:t>±8</a:t>
            </a:r>
            <a:r>
              <a:rPr lang="en-US" altLang="zh-CN" sz="2800" smtClean="0">
                <a:latin typeface="宋体" pitchFamily="2" charset="-122"/>
              </a:rPr>
              <a:t>+y</a:t>
            </a:r>
            <a:r>
              <a:rPr lang="en-US" altLang="zh-CN" sz="2800" baseline="-25000" smtClean="0"/>
              <a:t>±10</a:t>
            </a:r>
            <a:r>
              <a:rPr lang="en-US" altLang="zh-CN" sz="2800" smtClean="0">
                <a:latin typeface="宋体" pitchFamily="2" charset="-122"/>
              </a:rPr>
              <a:t>+y</a:t>
            </a:r>
            <a:r>
              <a:rPr lang="en-US" altLang="zh-CN" sz="2800" baseline="-25000" smtClean="0"/>
              <a:t>±13</a:t>
            </a:r>
            <a:r>
              <a:rPr lang="en-US" altLang="zh-CN" sz="2800" smtClean="0">
                <a:latin typeface="宋体" pitchFamily="2" charset="-122"/>
              </a:rPr>
              <a:t>+y</a:t>
            </a:r>
            <a:r>
              <a:rPr lang="en-US" altLang="zh-CN" sz="2800" baseline="-25000" smtClean="0"/>
              <a:t>±18</a:t>
            </a:r>
            <a:r>
              <a:rPr lang="en-US" altLang="zh-CN" sz="2800" smtClean="0"/>
              <a:t>)</a:t>
            </a:r>
            <a:endParaRPr lang="el-GR" altLang="zh-CN" sz="2800" smtClean="0"/>
          </a:p>
        </p:txBody>
      </p:sp>
    </p:spTree>
    <p:extLst>
      <p:ext uri="{BB962C8B-B14F-4D97-AF65-F5344CB8AC3E}">
        <p14:creationId xmlns:p14="http://schemas.microsoft.com/office/powerpoint/2010/main" val="164997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642918"/>
            <a:ext cx="3416320" cy="369332"/>
          </a:xfrm>
          <a:prstGeom prst="rect">
            <a:avLst/>
          </a:prstGeom>
          <a:noFill/>
        </p:spPr>
        <p:txBody>
          <a:bodyPr wrap="none" rtlCol="0">
            <a:spAutoFit/>
          </a:bodyPr>
          <a:lstStyle/>
          <a:p>
            <a:r>
              <a:rPr lang="zh-CN" altLang="en-US" dirty="0" smtClean="0"/>
              <a:t>定点地震水准观测数据初步处理</a:t>
            </a:r>
            <a:endParaRPr lang="zh-CN" altLang="en-US" dirty="0"/>
          </a:p>
        </p:txBody>
      </p:sp>
      <p:sp>
        <p:nvSpPr>
          <p:cNvPr id="3" name="TextBox 2"/>
          <p:cNvSpPr txBox="1"/>
          <p:nvPr/>
        </p:nvSpPr>
        <p:spPr>
          <a:xfrm>
            <a:off x="285720" y="1357298"/>
            <a:ext cx="8263801" cy="2585323"/>
          </a:xfrm>
          <a:prstGeom prst="rect">
            <a:avLst/>
          </a:prstGeom>
          <a:noFill/>
        </p:spPr>
        <p:txBody>
          <a:bodyPr wrap="none" rtlCol="0">
            <a:spAutoFit/>
          </a:bodyPr>
          <a:lstStyle/>
          <a:p>
            <a:r>
              <a:rPr lang="zh-CN" altLang="en-US" dirty="0" smtClean="0"/>
              <a:t>高差均值法</a:t>
            </a:r>
            <a:endParaRPr lang="en-US" altLang="zh-CN" dirty="0" smtClean="0"/>
          </a:p>
          <a:p>
            <a:r>
              <a:rPr lang="zh-CN" altLang="en-US" dirty="0" smtClean="0"/>
              <a:t>一组数据的算数平均值称为均值，均值的作用是消除一些局部的、随机的变化，</a:t>
            </a:r>
            <a:endParaRPr lang="en-US" altLang="zh-CN" dirty="0" smtClean="0"/>
          </a:p>
          <a:p>
            <a:r>
              <a:rPr lang="zh-CN" altLang="en-US" dirty="0" smtClean="0"/>
              <a:t>突出一组数据的基本特性。</a:t>
            </a:r>
            <a:endParaRPr lang="en-US" altLang="zh-CN" dirty="0" smtClean="0"/>
          </a:p>
          <a:p>
            <a:r>
              <a:rPr lang="zh-CN" altLang="en-US" dirty="0" smtClean="0"/>
              <a:t>以时间为横坐标，以高差均值为纵坐标，所绘成的图称为高差均值曲线图。高</a:t>
            </a:r>
            <a:endParaRPr lang="en-US" altLang="zh-CN" dirty="0" smtClean="0"/>
          </a:p>
          <a:p>
            <a:r>
              <a:rPr lang="zh-CN" altLang="en-US" dirty="0" smtClean="0"/>
              <a:t>差均值根据实际需要和分析目的的要求，可以是日均值、五日均值、五日滑动</a:t>
            </a:r>
            <a:endParaRPr lang="en-US" altLang="zh-CN" dirty="0" smtClean="0"/>
          </a:p>
          <a:p>
            <a:r>
              <a:rPr lang="zh-CN" altLang="en-US" dirty="0" smtClean="0"/>
              <a:t>均值、月均值等。</a:t>
            </a:r>
            <a:endParaRPr lang="en-US" altLang="zh-CN" dirty="0" smtClean="0"/>
          </a:p>
          <a:p>
            <a:r>
              <a:rPr lang="zh-CN" altLang="en-US" dirty="0" smtClean="0"/>
              <a:t>（</a:t>
            </a:r>
            <a:r>
              <a:rPr lang="en-US" altLang="zh-CN" dirty="0" smtClean="0"/>
              <a:t>1</a:t>
            </a:r>
            <a:r>
              <a:rPr lang="zh-CN" altLang="en-US" dirty="0" smtClean="0"/>
              <a:t>）日均值图。在台站上，每天进行水准复测，即上午往测、下午反测。取往</a:t>
            </a:r>
            <a:endParaRPr lang="en-US" altLang="zh-CN" dirty="0" smtClean="0"/>
          </a:p>
          <a:p>
            <a:r>
              <a:rPr lang="zh-CN" altLang="en-US" dirty="0" smtClean="0"/>
              <a:t>返测高差均值点图，就得到高差日均值图，可以直观地判断高差随时间的变化或</a:t>
            </a:r>
            <a:endParaRPr lang="en-US" altLang="zh-CN" dirty="0" smtClean="0"/>
          </a:p>
          <a:p>
            <a:r>
              <a:rPr lang="zh-CN" altLang="en-US" dirty="0" smtClean="0"/>
              <a:t>地面倾斜变化。</a:t>
            </a:r>
            <a:endParaRPr lang="zh-CN" altLang="en-US" dirty="0"/>
          </a:p>
        </p:txBody>
      </p:sp>
      <p:pic>
        <p:nvPicPr>
          <p:cNvPr id="37890" name="Picture 2"/>
          <p:cNvPicPr>
            <a:picLocks noChangeAspect="1" noChangeArrowheads="1"/>
          </p:cNvPicPr>
          <p:nvPr/>
        </p:nvPicPr>
        <p:blipFill>
          <a:blip r:embed="rId2" cstate="print"/>
          <a:srcRect/>
          <a:stretch>
            <a:fillRect/>
          </a:stretch>
        </p:blipFill>
        <p:spPr bwMode="auto">
          <a:xfrm>
            <a:off x="2357422" y="3643314"/>
            <a:ext cx="4929222" cy="30339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srcRect/>
          <a:stretch>
            <a:fillRect/>
          </a:stretch>
        </p:blipFill>
        <p:spPr bwMode="auto">
          <a:xfrm>
            <a:off x="1403350" y="195263"/>
            <a:ext cx="6408738" cy="6397625"/>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9" name="Rectangle 3"/>
          <p:cNvSpPr>
            <a:spLocks noChangeArrowheads="1"/>
          </p:cNvSpPr>
          <p:nvPr/>
        </p:nvSpPr>
        <p:spPr bwMode="auto">
          <a:xfrm>
            <a:off x="1331913" y="1484313"/>
            <a:ext cx="6553200" cy="4032250"/>
          </a:xfrm>
          <a:prstGeom prst="rect">
            <a:avLst/>
          </a:prstGeom>
          <a:noFill/>
          <a:ln w="9525">
            <a:noFill/>
            <a:miter lim="800000"/>
            <a:headEnd/>
            <a:tailEnd/>
          </a:ln>
        </p:spPr>
        <p:txBody>
          <a:bodyPr/>
          <a:lstStyle/>
          <a:p>
            <a:pPr marL="457200" indent="-457200" algn="l">
              <a:lnSpc>
                <a:spcPct val="150000"/>
              </a:lnSpc>
            </a:pPr>
            <a:r>
              <a:rPr lang="zh-CN" altLang="en-US" sz="2400" dirty="0"/>
              <a:t>一</a:t>
            </a:r>
            <a:r>
              <a:rPr lang="en-US" altLang="zh-CN" sz="2400" dirty="0"/>
              <a:t>.  </a:t>
            </a:r>
            <a:r>
              <a:rPr lang="zh-CN" altLang="en-US" sz="2400" dirty="0"/>
              <a:t>定点形变台站观测主要包括：</a:t>
            </a:r>
          </a:p>
          <a:p>
            <a:pPr marL="457200" indent="-457200" algn="l">
              <a:lnSpc>
                <a:spcPct val="150000"/>
              </a:lnSpc>
              <a:buFont typeface="Wingdings" pitchFamily="2" charset="2"/>
              <a:buChar char="Ø"/>
            </a:pPr>
            <a:r>
              <a:rPr lang="en-US" altLang="zh-CN" sz="2400" dirty="0"/>
              <a:t>GPS</a:t>
            </a:r>
            <a:r>
              <a:rPr lang="zh-CN" altLang="en-US" sz="2400" dirty="0"/>
              <a:t>台站连续观测；</a:t>
            </a:r>
          </a:p>
          <a:p>
            <a:pPr marL="457200" indent="-457200" algn="l">
              <a:lnSpc>
                <a:spcPct val="150000"/>
              </a:lnSpc>
              <a:buFont typeface="Wingdings" pitchFamily="2" charset="2"/>
              <a:buChar char="Ø"/>
            </a:pPr>
            <a:r>
              <a:rPr lang="zh-CN" altLang="en-US" sz="2400" dirty="0"/>
              <a:t>重力台站观测；</a:t>
            </a:r>
          </a:p>
          <a:p>
            <a:pPr marL="457200" indent="-457200" algn="l">
              <a:lnSpc>
                <a:spcPct val="150000"/>
              </a:lnSpc>
              <a:buFont typeface="Wingdings" pitchFamily="2" charset="2"/>
              <a:buChar char="Ø"/>
            </a:pPr>
            <a:r>
              <a:rPr lang="zh-CN" altLang="en-US" sz="2400" dirty="0"/>
              <a:t>地倾斜台站观测；</a:t>
            </a:r>
          </a:p>
          <a:p>
            <a:pPr marL="457200" indent="-457200" algn="l">
              <a:lnSpc>
                <a:spcPct val="150000"/>
              </a:lnSpc>
              <a:buFont typeface="Wingdings" pitchFamily="2" charset="2"/>
              <a:buChar char="Ø"/>
            </a:pPr>
            <a:r>
              <a:rPr lang="zh-CN" altLang="en-US" sz="2400" dirty="0"/>
              <a:t>洞体应变台站观测；</a:t>
            </a:r>
          </a:p>
          <a:p>
            <a:pPr marL="457200" indent="-457200" algn="l">
              <a:lnSpc>
                <a:spcPct val="150000"/>
              </a:lnSpc>
              <a:buFont typeface="Wingdings" pitchFamily="2" charset="2"/>
              <a:buChar char="Ø"/>
            </a:pPr>
            <a:r>
              <a:rPr lang="zh-CN" altLang="en-US" sz="2400" dirty="0"/>
              <a:t>钻孔应变台站观测。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571480"/>
            <a:ext cx="5262979" cy="646331"/>
          </a:xfrm>
          <a:prstGeom prst="rect">
            <a:avLst/>
          </a:prstGeom>
          <a:noFill/>
        </p:spPr>
        <p:txBody>
          <a:bodyPr wrap="none" rtlCol="0">
            <a:spAutoFit/>
          </a:bodyPr>
          <a:lstStyle/>
          <a:p>
            <a:r>
              <a:rPr lang="zh-CN" altLang="en-US" dirty="0" smtClean="0"/>
              <a:t>五日均值图</a:t>
            </a:r>
            <a:endParaRPr lang="en-US" altLang="zh-CN" dirty="0" smtClean="0"/>
          </a:p>
          <a:p>
            <a:r>
              <a:rPr lang="zh-CN" altLang="en-US" dirty="0" smtClean="0"/>
              <a:t>取每五日的高差均值为一平均值，得五日均值，即</a:t>
            </a:r>
            <a:endParaRPr lang="zh-CN" altLang="en-US" dirty="0"/>
          </a:p>
        </p:txBody>
      </p:sp>
      <p:graphicFrame>
        <p:nvGraphicFramePr>
          <p:cNvPr id="3" name="对象 2"/>
          <p:cNvGraphicFramePr>
            <a:graphicFrameLocks noChangeAspect="1"/>
          </p:cNvGraphicFramePr>
          <p:nvPr/>
        </p:nvGraphicFramePr>
        <p:xfrm>
          <a:off x="2357422" y="1428121"/>
          <a:ext cx="3429024" cy="837006"/>
        </p:xfrm>
        <a:graphic>
          <a:graphicData uri="http://schemas.openxmlformats.org/presentationml/2006/ole">
            <mc:AlternateContent xmlns:mc="http://schemas.openxmlformats.org/markup-compatibility/2006">
              <mc:Choice xmlns:v="urn:schemas-microsoft-com:vml" Requires="v">
                <p:oleObj spid="_x0000_s38919" name="Equation" r:id="rId3" imgW="1612800" imgH="393480" progId="Equation.3">
                  <p:embed/>
                </p:oleObj>
              </mc:Choice>
              <mc:Fallback>
                <p:oleObj name="Equation" r:id="rId3" imgW="1612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22" y="1428121"/>
                        <a:ext cx="3429024" cy="837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85720" y="2357430"/>
            <a:ext cx="8853706" cy="1200329"/>
          </a:xfrm>
          <a:prstGeom prst="rect">
            <a:avLst/>
          </a:prstGeom>
          <a:noFill/>
        </p:spPr>
        <p:txBody>
          <a:bodyPr wrap="none" rtlCol="0">
            <a:spAutoFit/>
          </a:bodyPr>
          <a:lstStyle/>
          <a:p>
            <a:r>
              <a:rPr lang="zh-CN" altLang="en-US" dirty="0" smtClean="0"/>
              <a:t>这样每年可得到</a:t>
            </a:r>
            <a:r>
              <a:rPr lang="en-US" altLang="zh-CN" dirty="0" smtClean="0"/>
              <a:t>73</a:t>
            </a:r>
            <a:r>
              <a:rPr lang="zh-CN" altLang="en-US" dirty="0" smtClean="0"/>
              <a:t>个五日均值。由此作出的图称为五日均值图，这种方法可以减少干</a:t>
            </a:r>
            <a:endParaRPr lang="en-US" altLang="zh-CN" dirty="0" smtClean="0"/>
          </a:p>
          <a:p>
            <a:r>
              <a:rPr lang="zh-CN" altLang="en-US" dirty="0" smtClean="0"/>
              <a:t>扰，突出异常。由于在图上每五天的成果仅用一个点表示，图纸横向比例大大缩短，</a:t>
            </a:r>
            <a:endParaRPr lang="en-US" altLang="zh-CN" dirty="0" smtClean="0"/>
          </a:p>
          <a:p>
            <a:r>
              <a:rPr lang="zh-CN" altLang="en-US" dirty="0" smtClean="0"/>
              <a:t>故可以看出短期的趋势性变化。这种图的不足之处是，由于每</a:t>
            </a:r>
            <a:r>
              <a:rPr lang="en-US" altLang="zh-CN" dirty="0" smtClean="0"/>
              <a:t>5</a:t>
            </a:r>
            <a:r>
              <a:rPr lang="zh-CN" altLang="en-US" dirty="0" smtClean="0"/>
              <a:t>天才有一个点，因此对</a:t>
            </a:r>
            <a:endParaRPr lang="en-US" altLang="zh-CN" dirty="0" smtClean="0"/>
          </a:p>
          <a:p>
            <a:r>
              <a:rPr lang="zh-CN" altLang="en-US" dirty="0" smtClean="0"/>
              <a:t>临震前的突变显示不够好。</a:t>
            </a:r>
            <a:endParaRPr lang="zh-CN" altLang="en-US" dirty="0"/>
          </a:p>
        </p:txBody>
      </p:sp>
      <p:pic>
        <p:nvPicPr>
          <p:cNvPr id="38915" name="Picture 3"/>
          <p:cNvPicPr>
            <a:picLocks noChangeAspect="1" noChangeArrowheads="1"/>
          </p:cNvPicPr>
          <p:nvPr/>
        </p:nvPicPr>
        <p:blipFill>
          <a:blip r:embed="rId5" cstate="print"/>
          <a:srcRect/>
          <a:stretch>
            <a:fillRect/>
          </a:stretch>
        </p:blipFill>
        <p:spPr bwMode="auto">
          <a:xfrm>
            <a:off x="3286116" y="3214686"/>
            <a:ext cx="3143272" cy="35110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2910" y="714356"/>
            <a:ext cx="8392041" cy="1477328"/>
          </a:xfrm>
          <a:prstGeom prst="rect">
            <a:avLst/>
          </a:prstGeom>
          <a:noFill/>
        </p:spPr>
        <p:txBody>
          <a:bodyPr wrap="none" rtlCol="0">
            <a:spAutoFit/>
          </a:bodyPr>
          <a:lstStyle/>
          <a:p>
            <a:r>
              <a:rPr lang="zh-CN" altLang="en-US" dirty="0" smtClean="0"/>
              <a:t>（</a:t>
            </a:r>
            <a:r>
              <a:rPr lang="en-US" altLang="zh-CN" dirty="0" smtClean="0"/>
              <a:t>3</a:t>
            </a:r>
            <a:r>
              <a:rPr lang="zh-CN" altLang="en-US" dirty="0" smtClean="0"/>
              <a:t>）五日滑动均值图</a:t>
            </a:r>
            <a:endParaRPr lang="en-US" altLang="zh-CN" dirty="0" smtClean="0"/>
          </a:p>
          <a:p>
            <a:r>
              <a:rPr lang="zh-CN" altLang="en-US" dirty="0" smtClean="0"/>
              <a:t>先用</a:t>
            </a:r>
            <a:r>
              <a:rPr lang="en-US" altLang="zh-CN" dirty="0" smtClean="0"/>
              <a:t>5</a:t>
            </a:r>
            <a:r>
              <a:rPr lang="zh-CN" altLang="en-US" dirty="0" smtClean="0"/>
              <a:t>天的日均值取五日均值，然后向后移动一天，用前四天再加上这一天共五天</a:t>
            </a:r>
            <a:endParaRPr lang="en-US" altLang="zh-CN" dirty="0" smtClean="0"/>
          </a:p>
          <a:p>
            <a:r>
              <a:rPr lang="zh-CN" altLang="en-US" dirty="0" smtClean="0"/>
              <a:t>的成果再取一个五日均值。这样连续向后移动，每移动一次就可以得到一个五日</a:t>
            </a:r>
            <a:endParaRPr lang="en-US" altLang="zh-CN" dirty="0" smtClean="0"/>
          </a:p>
          <a:p>
            <a:r>
              <a:rPr lang="zh-CN" altLang="en-US" dirty="0" smtClean="0"/>
              <a:t>均值，这样每天都可以得到一个五日均值，称为五日滑动均值。例如第</a:t>
            </a:r>
            <a:r>
              <a:rPr lang="en-US" altLang="zh-CN" dirty="0" smtClean="0"/>
              <a:t>i</a:t>
            </a:r>
            <a:r>
              <a:rPr lang="zh-CN" altLang="en-US" dirty="0" smtClean="0"/>
              <a:t>天的五日</a:t>
            </a:r>
            <a:endParaRPr lang="en-US" altLang="zh-CN" dirty="0" smtClean="0"/>
          </a:p>
          <a:p>
            <a:r>
              <a:rPr lang="zh-CN" altLang="en-US" dirty="0" smtClean="0"/>
              <a:t>滑动均值应为</a:t>
            </a:r>
            <a:endParaRPr lang="zh-CN" altLang="en-US" dirty="0"/>
          </a:p>
        </p:txBody>
      </p:sp>
      <p:graphicFrame>
        <p:nvGraphicFramePr>
          <p:cNvPr id="6" name="对象 5"/>
          <p:cNvGraphicFramePr>
            <a:graphicFrameLocks noChangeAspect="1"/>
          </p:cNvGraphicFramePr>
          <p:nvPr/>
        </p:nvGraphicFramePr>
        <p:xfrm>
          <a:off x="357158" y="2357430"/>
          <a:ext cx="3982092" cy="857256"/>
        </p:xfrm>
        <a:graphic>
          <a:graphicData uri="http://schemas.openxmlformats.org/presentationml/2006/ole">
            <mc:AlternateContent xmlns:mc="http://schemas.openxmlformats.org/markup-compatibility/2006">
              <mc:Choice xmlns:v="urn:schemas-microsoft-com:vml" Requires="v">
                <p:oleObj spid="_x0000_s39943" name="Equation" r:id="rId3" imgW="1828800" imgH="393480" progId="Equation.3">
                  <p:embed/>
                </p:oleObj>
              </mc:Choice>
              <mc:Fallback>
                <p:oleObj name="Equation" r:id="rId3" imgW="1828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58" y="2357430"/>
                        <a:ext cx="3982092"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85720" y="3500438"/>
            <a:ext cx="4108817" cy="1477328"/>
          </a:xfrm>
          <a:prstGeom prst="rect">
            <a:avLst/>
          </a:prstGeom>
          <a:noFill/>
        </p:spPr>
        <p:txBody>
          <a:bodyPr wrap="none" rtlCol="0">
            <a:spAutoFit/>
          </a:bodyPr>
          <a:lstStyle/>
          <a:p>
            <a:r>
              <a:rPr lang="zh-CN" altLang="en-US" dirty="0" smtClean="0"/>
              <a:t>这样每个月可以得到</a:t>
            </a:r>
            <a:r>
              <a:rPr lang="en-US" altLang="zh-CN" dirty="0" smtClean="0"/>
              <a:t>30</a:t>
            </a:r>
            <a:r>
              <a:rPr lang="zh-CN" altLang="en-US" dirty="0" smtClean="0"/>
              <a:t>或</a:t>
            </a:r>
            <a:r>
              <a:rPr lang="en-US" altLang="zh-CN" dirty="0" smtClean="0"/>
              <a:t>31</a:t>
            </a:r>
            <a:r>
              <a:rPr lang="zh-CN" altLang="en-US" dirty="0" smtClean="0"/>
              <a:t>个五日滑</a:t>
            </a:r>
            <a:endParaRPr lang="en-US" altLang="zh-CN" dirty="0" smtClean="0"/>
          </a:p>
          <a:p>
            <a:r>
              <a:rPr lang="zh-CN" altLang="en-US" dirty="0" smtClean="0"/>
              <a:t>动均值，由此作出的五日滑动均值图图</a:t>
            </a:r>
            <a:endParaRPr lang="en-US" altLang="zh-CN" dirty="0" smtClean="0"/>
          </a:p>
          <a:p>
            <a:r>
              <a:rPr lang="zh-CN" altLang="en-US" dirty="0" smtClean="0"/>
              <a:t>形平滑、连续。这样每天都有一个点，</a:t>
            </a:r>
            <a:endParaRPr lang="en-US" altLang="zh-CN" dirty="0" smtClean="0"/>
          </a:p>
          <a:p>
            <a:r>
              <a:rPr lang="zh-CN" altLang="en-US" dirty="0" smtClean="0"/>
              <a:t>故可以及时看出临震前的突变，弥补了</a:t>
            </a:r>
            <a:endParaRPr lang="en-US" altLang="zh-CN" dirty="0" smtClean="0"/>
          </a:p>
          <a:p>
            <a:r>
              <a:rPr lang="zh-CN" altLang="en-US" dirty="0" smtClean="0"/>
              <a:t>五日均值图的不足。</a:t>
            </a:r>
            <a:endParaRPr lang="zh-CN" altLang="en-US" dirty="0"/>
          </a:p>
        </p:txBody>
      </p:sp>
      <p:pic>
        <p:nvPicPr>
          <p:cNvPr id="39939" name="Picture 3"/>
          <p:cNvPicPr>
            <a:picLocks noChangeAspect="1" noChangeArrowheads="1"/>
          </p:cNvPicPr>
          <p:nvPr/>
        </p:nvPicPr>
        <p:blipFill>
          <a:blip r:embed="rId5" cstate="print"/>
          <a:srcRect/>
          <a:stretch>
            <a:fillRect/>
          </a:stretch>
        </p:blipFill>
        <p:spPr bwMode="auto">
          <a:xfrm>
            <a:off x="4429124" y="2169268"/>
            <a:ext cx="4143404" cy="4045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1472" y="714356"/>
            <a:ext cx="8494633" cy="1477328"/>
          </a:xfrm>
          <a:prstGeom prst="rect">
            <a:avLst/>
          </a:prstGeom>
          <a:noFill/>
        </p:spPr>
        <p:txBody>
          <a:bodyPr wrap="none" rtlCol="0">
            <a:spAutoFit/>
          </a:bodyPr>
          <a:lstStyle/>
          <a:p>
            <a:r>
              <a:rPr lang="zh-CN" altLang="en-US" dirty="0" smtClean="0"/>
              <a:t>（</a:t>
            </a:r>
            <a:r>
              <a:rPr lang="en-US" altLang="zh-CN" dirty="0" smtClean="0"/>
              <a:t>4</a:t>
            </a:r>
            <a:r>
              <a:rPr lang="zh-CN" altLang="en-US" dirty="0" smtClean="0"/>
              <a:t>）月均值图</a:t>
            </a:r>
            <a:endParaRPr lang="en-US" altLang="zh-CN" dirty="0" smtClean="0"/>
          </a:p>
          <a:p>
            <a:r>
              <a:rPr lang="zh-CN" altLang="en-US" dirty="0" smtClean="0"/>
              <a:t>取每月各天的日均值作一均值称为月均值。以高差月均值为纵坐标，时间为横坐标</a:t>
            </a:r>
            <a:endParaRPr lang="en-US" altLang="zh-CN" dirty="0" smtClean="0"/>
          </a:p>
          <a:p>
            <a:r>
              <a:rPr lang="zh-CN" altLang="en-US" dirty="0" smtClean="0"/>
              <a:t>绘出的曲线称为月均值图。在月均值图上，可以看出高差的周年变化，因此它可以</a:t>
            </a:r>
            <a:endParaRPr lang="en-US" altLang="zh-CN" dirty="0" smtClean="0"/>
          </a:p>
          <a:p>
            <a:r>
              <a:rPr lang="zh-CN" altLang="en-US" dirty="0" smtClean="0"/>
              <a:t>供分析长趋势变化用。如果记录了温度、气压、降雨等辅助观测值，一并表示在图</a:t>
            </a:r>
            <a:endParaRPr lang="en-US" altLang="zh-CN" dirty="0" smtClean="0"/>
          </a:p>
          <a:p>
            <a:r>
              <a:rPr lang="zh-CN" altLang="en-US" dirty="0" smtClean="0"/>
              <a:t>上，则可以分析这些因素对高差的影响。</a:t>
            </a:r>
            <a:endParaRPr lang="zh-CN" altLang="en-US" dirty="0"/>
          </a:p>
        </p:txBody>
      </p:sp>
      <p:pic>
        <p:nvPicPr>
          <p:cNvPr id="43010" name="Picture 2"/>
          <p:cNvPicPr>
            <a:picLocks noChangeAspect="1" noChangeArrowheads="1"/>
          </p:cNvPicPr>
          <p:nvPr/>
        </p:nvPicPr>
        <p:blipFill>
          <a:blip r:embed="rId2" cstate="print"/>
          <a:srcRect/>
          <a:stretch>
            <a:fillRect/>
          </a:stretch>
        </p:blipFill>
        <p:spPr bwMode="auto">
          <a:xfrm>
            <a:off x="2214546" y="2285992"/>
            <a:ext cx="5072065" cy="39237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57166"/>
            <a:ext cx="9007594" cy="2308324"/>
          </a:xfrm>
          <a:prstGeom prst="rect">
            <a:avLst/>
          </a:prstGeom>
          <a:noFill/>
        </p:spPr>
        <p:txBody>
          <a:bodyPr wrap="none" rtlCol="0">
            <a:spAutoFit/>
          </a:bodyPr>
          <a:lstStyle/>
          <a:p>
            <a:r>
              <a:rPr lang="en-US" altLang="zh-CN" dirty="0" smtClean="0"/>
              <a:t>2</a:t>
            </a:r>
            <a:r>
              <a:rPr lang="zh-CN" altLang="en-US" dirty="0" smtClean="0"/>
              <a:t>、曲线升降与地面倾斜方向</a:t>
            </a:r>
            <a:endParaRPr lang="en-US" altLang="zh-CN" dirty="0" smtClean="0"/>
          </a:p>
          <a:p>
            <a:r>
              <a:rPr lang="zh-CN" altLang="en-US" dirty="0" smtClean="0"/>
              <a:t>高差均值曲线升降的变化反映了水准测线两端点在垂直方向上的相对变化，实际上就是</a:t>
            </a:r>
            <a:endParaRPr lang="en-US" altLang="zh-CN" dirty="0" smtClean="0"/>
          </a:p>
          <a:p>
            <a:r>
              <a:rPr lang="zh-CN" altLang="en-US" dirty="0" smtClean="0"/>
              <a:t>两端点间地面的倾斜变化。通过高差均值曲线图可以直观地判定地面倾斜方向。</a:t>
            </a:r>
            <a:endParaRPr lang="en-US" altLang="zh-CN" dirty="0" smtClean="0"/>
          </a:p>
          <a:p>
            <a:r>
              <a:rPr lang="zh-CN" altLang="en-US" dirty="0" smtClean="0"/>
              <a:t>图</a:t>
            </a:r>
            <a:r>
              <a:rPr lang="en-US" altLang="zh-CN" dirty="0" smtClean="0"/>
              <a:t>1.5.5</a:t>
            </a:r>
            <a:r>
              <a:rPr lang="zh-CN" altLang="en-US" dirty="0" smtClean="0"/>
              <a:t>是某台布设的水准测线。现以东西向测线为例，分析曲线升降与地面倾斜方向的</a:t>
            </a:r>
            <a:endParaRPr lang="en-US" altLang="zh-CN" dirty="0" smtClean="0"/>
          </a:p>
          <a:p>
            <a:r>
              <a:rPr lang="zh-CN" altLang="en-US" dirty="0" smtClean="0"/>
              <a:t>关系。</a:t>
            </a:r>
            <a:endParaRPr lang="en-US" altLang="zh-CN" dirty="0" smtClean="0"/>
          </a:p>
          <a:p>
            <a:r>
              <a:rPr lang="zh-CN" altLang="en-US" dirty="0" smtClean="0"/>
              <a:t>（</a:t>
            </a:r>
            <a:r>
              <a:rPr lang="en-US" altLang="zh-CN" dirty="0" smtClean="0"/>
              <a:t>1</a:t>
            </a:r>
            <a:r>
              <a:rPr lang="zh-CN" altLang="en-US" dirty="0" smtClean="0"/>
              <a:t>）当</a:t>
            </a:r>
            <a:r>
              <a:rPr lang="en-US" altLang="zh-CN" dirty="0" smtClean="0"/>
              <a:t>h</a:t>
            </a:r>
            <a:r>
              <a:rPr lang="en-US" altLang="zh-CN" baseline="-25000" dirty="0" smtClean="0"/>
              <a:t>EW</a:t>
            </a:r>
            <a:r>
              <a:rPr lang="zh-CN" altLang="en-US" dirty="0" smtClean="0"/>
              <a:t>为正值时，</a:t>
            </a:r>
            <a:r>
              <a:rPr lang="en-US" altLang="zh-CN" dirty="0" smtClean="0"/>
              <a:t>W</a:t>
            </a:r>
            <a:r>
              <a:rPr lang="zh-CN" altLang="en-US" dirty="0" smtClean="0"/>
              <a:t>点高于</a:t>
            </a:r>
            <a:r>
              <a:rPr lang="en-US" altLang="zh-CN" dirty="0" smtClean="0"/>
              <a:t>E</a:t>
            </a:r>
            <a:r>
              <a:rPr lang="zh-CN" altLang="en-US" dirty="0" smtClean="0"/>
              <a:t>点，如果</a:t>
            </a:r>
            <a:r>
              <a:rPr lang="en-US" altLang="zh-CN" dirty="0" smtClean="0"/>
              <a:t>W</a:t>
            </a:r>
            <a:r>
              <a:rPr lang="zh-CN" altLang="en-US" dirty="0" smtClean="0"/>
              <a:t>点相对</a:t>
            </a:r>
            <a:r>
              <a:rPr lang="en-US" altLang="zh-CN" dirty="0" smtClean="0"/>
              <a:t>E</a:t>
            </a:r>
            <a:r>
              <a:rPr lang="zh-CN" altLang="en-US" dirty="0" smtClean="0"/>
              <a:t>点上升了</a:t>
            </a:r>
            <a:r>
              <a:rPr lang="el-GR" altLang="zh-CN" dirty="0" smtClean="0"/>
              <a:t>Δ</a:t>
            </a:r>
            <a:r>
              <a:rPr lang="en-US" altLang="zh-CN" dirty="0" smtClean="0"/>
              <a:t>h</a:t>
            </a:r>
            <a:r>
              <a:rPr lang="zh-CN" altLang="en-US" dirty="0" smtClean="0"/>
              <a:t>，</a:t>
            </a:r>
            <a:r>
              <a:rPr lang="en-US" altLang="zh-CN" dirty="0" smtClean="0"/>
              <a:t>W</a:t>
            </a:r>
            <a:r>
              <a:rPr lang="zh-CN" altLang="en-US" dirty="0" smtClean="0"/>
              <a:t>变为</a:t>
            </a:r>
            <a:r>
              <a:rPr lang="en-US" altLang="zh-CN" dirty="0" smtClean="0"/>
              <a:t>W ′</a:t>
            </a:r>
            <a:r>
              <a:rPr lang="zh-CN" altLang="en-US" dirty="0" smtClean="0"/>
              <a:t>，此时</a:t>
            </a:r>
            <a:endParaRPr lang="en-US" altLang="zh-CN" dirty="0" smtClean="0"/>
          </a:p>
          <a:p>
            <a:r>
              <a:rPr lang="zh-CN" altLang="en-US" dirty="0" smtClean="0"/>
              <a:t>高差</a:t>
            </a:r>
            <a:r>
              <a:rPr lang="en-US" altLang="zh-CN" dirty="0" smtClean="0"/>
              <a:t>h</a:t>
            </a:r>
            <a:r>
              <a:rPr lang="en-US" altLang="zh-CN" baseline="-25000" dirty="0" smtClean="0"/>
              <a:t>EW</a:t>
            </a:r>
            <a:r>
              <a:rPr lang="en-US" altLang="zh-CN" dirty="0" smtClean="0"/>
              <a:t> </a:t>
            </a:r>
            <a:r>
              <a:rPr lang="en-US" altLang="zh-CN" baseline="-25000" dirty="0" smtClean="0"/>
              <a:t>′</a:t>
            </a:r>
            <a:r>
              <a:rPr lang="zh-CN" altLang="en-US" dirty="0" smtClean="0"/>
              <a:t>为</a:t>
            </a:r>
            <a:endParaRPr lang="en-US" altLang="zh-CN" dirty="0" smtClean="0"/>
          </a:p>
          <a:p>
            <a:r>
              <a:rPr lang="zh-CN" altLang="en-US" dirty="0" smtClean="0"/>
              <a:t>在相应的均值图上（图</a:t>
            </a:r>
            <a:r>
              <a:rPr lang="en-US" altLang="zh-CN" dirty="0" smtClean="0"/>
              <a:t>1.5.6</a:t>
            </a:r>
            <a:r>
              <a:rPr lang="zh-CN" altLang="en-US" dirty="0" smtClean="0"/>
              <a:t>（</a:t>
            </a:r>
            <a:r>
              <a:rPr lang="en-US" altLang="zh-CN" dirty="0" smtClean="0"/>
              <a:t>b</a:t>
            </a:r>
            <a:r>
              <a:rPr lang="zh-CN" altLang="en-US" dirty="0" smtClean="0"/>
              <a:t>））曲线上升，它表示地面向东倾。</a:t>
            </a:r>
            <a:endParaRPr lang="zh-CN" altLang="en-US" dirty="0"/>
          </a:p>
        </p:txBody>
      </p:sp>
      <p:graphicFrame>
        <p:nvGraphicFramePr>
          <p:cNvPr id="6" name="对象 5"/>
          <p:cNvGraphicFramePr>
            <a:graphicFrameLocks noChangeAspect="1"/>
          </p:cNvGraphicFramePr>
          <p:nvPr/>
        </p:nvGraphicFramePr>
        <p:xfrm>
          <a:off x="1428728" y="2071678"/>
          <a:ext cx="1428760" cy="329714"/>
        </p:xfrm>
        <a:graphic>
          <a:graphicData uri="http://schemas.openxmlformats.org/presentationml/2006/ole">
            <mc:AlternateContent xmlns:mc="http://schemas.openxmlformats.org/markup-compatibility/2006">
              <mc:Choice xmlns:v="urn:schemas-microsoft-com:vml" Requires="v">
                <p:oleObj spid="_x0000_s40967" name="Equation" r:id="rId3" imgW="990360" imgH="228600" progId="Equation.3">
                  <p:embed/>
                </p:oleObj>
              </mc:Choice>
              <mc:Fallback>
                <p:oleObj name="Equation" r:id="rId3" imgW="99036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2071678"/>
                        <a:ext cx="1428760" cy="329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963" name="Picture 3"/>
          <p:cNvPicPr>
            <a:picLocks noChangeAspect="1" noChangeArrowheads="1"/>
          </p:cNvPicPr>
          <p:nvPr/>
        </p:nvPicPr>
        <p:blipFill>
          <a:blip r:embed="rId5" cstate="print"/>
          <a:srcRect/>
          <a:stretch>
            <a:fillRect/>
          </a:stretch>
        </p:blipFill>
        <p:spPr bwMode="auto">
          <a:xfrm>
            <a:off x="3286116" y="2571745"/>
            <a:ext cx="5286379" cy="2167398"/>
          </a:xfrm>
          <a:prstGeom prst="rect">
            <a:avLst/>
          </a:prstGeom>
          <a:noFill/>
          <a:ln w="9525">
            <a:noFill/>
            <a:miter lim="800000"/>
            <a:headEnd/>
            <a:tailEnd/>
          </a:ln>
          <a:effectLst/>
        </p:spPr>
      </p:pic>
      <p:pic>
        <p:nvPicPr>
          <p:cNvPr id="40965" name="Picture 5"/>
          <p:cNvPicPr>
            <a:picLocks noChangeAspect="1" noChangeArrowheads="1"/>
          </p:cNvPicPr>
          <p:nvPr/>
        </p:nvPicPr>
        <p:blipFill>
          <a:blip r:embed="rId6" cstate="print"/>
          <a:srcRect/>
          <a:stretch>
            <a:fillRect/>
          </a:stretch>
        </p:blipFill>
        <p:spPr bwMode="auto">
          <a:xfrm>
            <a:off x="3290356" y="4761510"/>
            <a:ext cx="5282171" cy="2000240"/>
          </a:xfrm>
          <a:prstGeom prst="rect">
            <a:avLst/>
          </a:prstGeom>
          <a:noFill/>
          <a:ln w="9525">
            <a:noFill/>
            <a:miter lim="800000"/>
            <a:headEnd/>
            <a:tailEnd/>
          </a:ln>
          <a:effectLst/>
        </p:spPr>
      </p:pic>
      <p:pic>
        <p:nvPicPr>
          <p:cNvPr id="13" name="Picture 6"/>
          <p:cNvPicPr>
            <a:picLocks noChangeAspect="1" noChangeArrowheads="1"/>
          </p:cNvPicPr>
          <p:nvPr/>
        </p:nvPicPr>
        <p:blipFill>
          <a:blip r:embed="rId7" cstate="print"/>
          <a:srcRect/>
          <a:stretch>
            <a:fillRect/>
          </a:stretch>
        </p:blipFill>
        <p:spPr bwMode="auto">
          <a:xfrm>
            <a:off x="0" y="3071810"/>
            <a:ext cx="3356900" cy="33864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2910" y="500042"/>
            <a:ext cx="8319906" cy="923330"/>
          </a:xfrm>
          <a:prstGeom prst="rect">
            <a:avLst/>
          </a:prstGeom>
          <a:noFill/>
        </p:spPr>
        <p:txBody>
          <a:bodyPr wrap="none" rtlCol="0">
            <a:spAutoFit/>
          </a:bodyPr>
          <a:lstStyle/>
          <a:p>
            <a:r>
              <a:rPr lang="zh-CN" altLang="en-US" dirty="0" smtClean="0"/>
              <a:t>（</a:t>
            </a:r>
            <a:r>
              <a:rPr lang="en-US" altLang="zh-CN" dirty="0" smtClean="0"/>
              <a:t>2</a:t>
            </a:r>
            <a:r>
              <a:rPr lang="zh-CN" altLang="en-US" dirty="0" smtClean="0"/>
              <a:t>）当</a:t>
            </a:r>
            <a:r>
              <a:rPr lang="en-US" altLang="zh-CN" dirty="0" err="1" smtClean="0"/>
              <a:t>h</a:t>
            </a:r>
            <a:r>
              <a:rPr lang="en-US" altLang="zh-CN" baseline="-25000" dirty="0" err="1" smtClean="0"/>
              <a:t>EW</a:t>
            </a:r>
            <a:r>
              <a:rPr lang="zh-CN" altLang="en-US" dirty="0" smtClean="0"/>
              <a:t>为负值时，</a:t>
            </a:r>
            <a:r>
              <a:rPr lang="en-US" altLang="zh-CN" dirty="0" smtClean="0"/>
              <a:t>E</a:t>
            </a:r>
            <a:r>
              <a:rPr lang="zh-CN" altLang="en-US" dirty="0" smtClean="0"/>
              <a:t>点高于</a:t>
            </a:r>
            <a:r>
              <a:rPr lang="en-US" altLang="zh-CN" dirty="0" smtClean="0"/>
              <a:t>W</a:t>
            </a:r>
            <a:r>
              <a:rPr lang="zh-CN" altLang="en-US" dirty="0" smtClean="0"/>
              <a:t>点，如果</a:t>
            </a:r>
            <a:r>
              <a:rPr lang="en-US" altLang="zh-CN" dirty="0" smtClean="0"/>
              <a:t>E</a:t>
            </a:r>
            <a:r>
              <a:rPr lang="zh-CN" altLang="en-US" dirty="0" smtClean="0"/>
              <a:t>点相对</a:t>
            </a:r>
            <a:r>
              <a:rPr lang="en-US" altLang="zh-CN" dirty="0" smtClean="0"/>
              <a:t>W</a:t>
            </a:r>
            <a:r>
              <a:rPr lang="zh-CN" altLang="en-US" dirty="0" smtClean="0"/>
              <a:t>点上升</a:t>
            </a:r>
            <a:r>
              <a:rPr lang="el-GR" altLang="zh-CN" dirty="0" smtClean="0"/>
              <a:t>Δ</a:t>
            </a:r>
            <a:r>
              <a:rPr lang="en-US" altLang="zh-CN" dirty="0" smtClean="0"/>
              <a:t>h</a:t>
            </a:r>
            <a:r>
              <a:rPr lang="zh-CN" altLang="en-US" dirty="0" smtClean="0"/>
              <a:t>而达到</a:t>
            </a:r>
            <a:r>
              <a:rPr lang="en-US" altLang="zh-CN" dirty="0" smtClean="0"/>
              <a:t>E ′ </a:t>
            </a:r>
            <a:r>
              <a:rPr lang="zh-CN" altLang="en-US" dirty="0" smtClean="0"/>
              <a:t>（图</a:t>
            </a:r>
            <a:r>
              <a:rPr lang="en-US" altLang="zh-CN" dirty="0" smtClean="0"/>
              <a:t>1.</a:t>
            </a:r>
          </a:p>
          <a:p>
            <a:r>
              <a:rPr lang="en-US" altLang="zh-CN" dirty="0" smtClean="0"/>
              <a:t>5.8</a:t>
            </a:r>
            <a:r>
              <a:rPr lang="zh-CN" altLang="en-US" dirty="0" smtClean="0"/>
              <a:t>（</a:t>
            </a:r>
            <a:r>
              <a:rPr lang="en-US" altLang="zh-CN" dirty="0" smtClean="0"/>
              <a:t>a</a:t>
            </a:r>
            <a:r>
              <a:rPr lang="zh-CN" altLang="en-US" dirty="0" smtClean="0"/>
              <a:t>））则有</a:t>
            </a:r>
            <a:endParaRPr lang="en-US" altLang="zh-CN" dirty="0" smtClean="0"/>
          </a:p>
          <a:p>
            <a:r>
              <a:rPr lang="zh-CN" altLang="en-US" dirty="0" smtClean="0"/>
              <a:t>在均值图（图</a:t>
            </a:r>
            <a:r>
              <a:rPr lang="en-US" altLang="zh-CN" dirty="0" smtClean="0"/>
              <a:t>1.5.8</a:t>
            </a:r>
            <a:r>
              <a:rPr lang="zh-CN" altLang="en-US" dirty="0" smtClean="0"/>
              <a:t>（</a:t>
            </a:r>
            <a:r>
              <a:rPr lang="en-US" altLang="zh-CN" dirty="0" smtClean="0"/>
              <a:t>b</a:t>
            </a:r>
            <a:r>
              <a:rPr lang="zh-CN" altLang="en-US" dirty="0" smtClean="0"/>
              <a:t>））上，曲线下降，表示地面向西倾斜。</a:t>
            </a:r>
            <a:endParaRPr lang="zh-CN" altLang="en-US" dirty="0"/>
          </a:p>
        </p:txBody>
      </p:sp>
      <p:graphicFrame>
        <p:nvGraphicFramePr>
          <p:cNvPr id="5" name="对象 4"/>
          <p:cNvGraphicFramePr>
            <a:graphicFrameLocks noChangeAspect="1"/>
          </p:cNvGraphicFramePr>
          <p:nvPr/>
        </p:nvGraphicFramePr>
        <p:xfrm>
          <a:off x="2500298" y="785794"/>
          <a:ext cx="1643074" cy="379171"/>
        </p:xfrm>
        <a:graphic>
          <a:graphicData uri="http://schemas.openxmlformats.org/presentationml/2006/ole">
            <mc:AlternateContent xmlns:mc="http://schemas.openxmlformats.org/markup-compatibility/2006">
              <mc:Choice xmlns:v="urn:schemas-microsoft-com:vml" Requires="v">
                <p:oleObj spid="_x0000_s41991" name="Equation" r:id="rId3" imgW="990360" imgH="228600" progId="Equation.3">
                  <p:embed/>
                </p:oleObj>
              </mc:Choice>
              <mc:Fallback>
                <p:oleObj name="Equation" r:id="rId3" imgW="99036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298" y="785794"/>
                        <a:ext cx="1643074" cy="379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987" name="Picture 3"/>
          <p:cNvPicPr>
            <a:picLocks noChangeAspect="1" noChangeArrowheads="1"/>
          </p:cNvPicPr>
          <p:nvPr/>
        </p:nvPicPr>
        <p:blipFill>
          <a:blip r:embed="rId5" cstate="print"/>
          <a:srcRect/>
          <a:stretch>
            <a:fillRect/>
          </a:stretch>
        </p:blipFill>
        <p:spPr bwMode="auto">
          <a:xfrm>
            <a:off x="1142976" y="4214818"/>
            <a:ext cx="6645715" cy="2409524"/>
          </a:xfrm>
          <a:prstGeom prst="rect">
            <a:avLst/>
          </a:prstGeom>
          <a:noFill/>
          <a:ln w="9525">
            <a:noFill/>
            <a:miter lim="800000"/>
            <a:headEnd/>
            <a:tailEnd/>
          </a:ln>
          <a:effectLst/>
        </p:spPr>
      </p:pic>
      <p:pic>
        <p:nvPicPr>
          <p:cNvPr id="41988" name="Picture 4"/>
          <p:cNvPicPr>
            <a:picLocks noChangeAspect="1" noChangeArrowheads="1"/>
          </p:cNvPicPr>
          <p:nvPr/>
        </p:nvPicPr>
        <p:blipFill>
          <a:blip r:embed="rId6" cstate="print"/>
          <a:srcRect/>
          <a:stretch>
            <a:fillRect/>
          </a:stretch>
        </p:blipFill>
        <p:spPr bwMode="auto">
          <a:xfrm>
            <a:off x="1142976" y="1428736"/>
            <a:ext cx="6643734" cy="28014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702" y="357166"/>
            <a:ext cx="8956298" cy="1477328"/>
          </a:xfrm>
          <a:prstGeom prst="rect">
            <a:avLst/>
          </a:prstGeom>
          <a:noFill/>
        </p:spPr>
        <p:txBody>
          <a:bodyPr wrap="none" rtlCol="0">
            <a:spAutoFit/>
          </a:bodyPr>
          <a:lstStyle/>
          <a:p>
            <a:r>
              <a:rPr lang="en-US" altLang="zh-CN" dirty="0" smtClean="0"/>
              <a:t>2</a:t>
            </a:r>
            <a:r>
              <a:rPr lang="zh-CN" altLang="en-US" dirty="0" smtClean="0"/>
              <a:t>、垂直形变剖面图</a:t>
            </a:r>
            <a:endParaRPr lang="en-US" altLang="zh-CN" dirty="0" smtClean="0"/>
          </a:p>
          <a:p>
            <a:r>
              <a:rPr lang="zh-CN" altLang="en-US" dirty="0" smtClean="0"/>
              <a:t>（</a:t>
            </a:r>
            <a:r>
              <a:rPr lang="en-US" altLang="zh-CN" dirty="0" smtClean="0"/>
              <a:t>1</a:t>
            </a:r>
            <a:r>
              <a:rPr lang="zh-CN" altLang="en-US" dirty="0" smtClean="0"/>
              <a:t>）垂直形变剖面图</a:t>
            </a:r>
            <a:endParaRPr lang="en-US" altLang="zh-CN" dirty="0" smtClean="0"/>
          </a:p>
          <a:p>
            <a:r>
              <a:rPr lang="zh-CN" altLang="en-US" dirty="0" smtClean="0"/>
              <a:t>在台站水准和流动水准测量中，通过对各测线进行重复观测，确定测线上各水准点（或</a:t>
            </a:r>
            <a:endParaRPr lang="en-US" altLang="zh-CN" dirty="0" smtClean="0"/>
          </a:p>
          <a:p>
            <a:r>
              <a:rPr lang="zh-CN" altLang="en-US" dirty="0" smtClean="0"/>
              <a:t>转点标石）的垂直位移。为了及时、直观地了解各水准点的垂直位移，判断沿测线方向</a:t>
            </a:r>
            <a:endParaRPr lang="en-US" altLang="zh-CN" dirty="0" smtClean="0"/>
          </a:p>
          <a:p>
            <a:r>
              <a:rPr lang="zh-CN" altLang="en-US" dirty="0" smtClean="0"/>
              <a:t>的长中期地壳垂直形变趋势，就需要绘制垂直形变剖面图</a:t>
            </a:r>
            <a:endParaRPr lang="zh-CN" altLang="en-US" dirty="0"/>
          </a:p>
        </p:txBody>
      </p:sp>
      <p:pic>
        <p:nvPicPr>
          <p:cNvPr id="44034" name="Picture 2"/>
          <p:cNvPicPr>
            <a:picLocks noChangeAspect="1" noChangeArrowheads="1"/>
          </p:cNvPicPr>
          <p:nvPr/>
        </p:nvPicPr>
        <p:blipFill>
          <a:blip r:embed="rId2" cstate="print"/>
          <a:srcRect/>
          <a:stretch>
            <a:fillRect/>
          </a:stretch>
        </p:blipFill>
        <p:spPr bwMode="auto">
          <a:xfrm>
            <a:off x="2714612" y="1785926"/>
            <a:ext cx="4438034" cy="46710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4290"/>
            <a:ext cx="9299341" cy="2308324"/>
          </a:xfrm>
          <a:prstGeom prst="rect">
            <a:avLst/>
          </a:prstGeom>
          <a:noFill/>
        </p:spPr>
        <p:txBody>
          <a:bodyPr wrap="none" rtlCol="0">
            <a:spAutoFit/>
          </a:bodyPr>
          <a:lstStyle/>
          <a:p>
            <a:r>
              <a:rPr lang="zh-CN" altLang="en-US" dirty="0" smtClean="0"/>
              <a:t>绘制垂直形变剖面图时，最重要的是基值的选取，基值选取不好将会给分析资料造成</a:t>
            </a:r>
            <a:endParaRPr lang="en-US" altLang="zh-CN" dirty="0" smtClean="0"/>
          </a:p>
          <a:p>
            <a:r>
              <a:rPr lang="zh-CN" altLang="en-US" dirty="0" smtClean="0"/>
              <a:t>错觉。一般应先取地震背景平静、气候正常、观测精度高的成果作为基值。</a:t>
            </a:r>
            <a:endParaRPr lang="en-US" altLang="zh-CN" dirty="0" smtClean="0"/>
          </a:p>
          <a:p>
            <a:r>
              <a:rPr lang="en-US" altLang="zh-CN" dirty="0" smtClean="0"/>
              <a:t>      </a:t>
            </a:r>
            <a:r>
              <a:rPr lang="zh-CN" altLang="en-US" dirty="0" smtClean="0"/>
              <a:t>在实际观测中，由于我们所测得的只是各点之间的高差值</a:t>
            </a:r>
            <a:r>
              <a:rPr lang="en-US" altLang="zh-CN" dirty="0" smtClean="0"/>
              <a:t>h</a:t>
            </a:r>
            <a:r>
              <a:rPr lang="en-US" altLang="zh-CN" baseline="-25000" dirty="0" smtClean="0"/>
              <a:t>i</a:t>
            </a:r>
            <a:r>
              <a:rPr lang="zh-CN" altLang="en-US" dirty="0" smtClean="0"/>
              <a:t>，没有计算各点的高程值，</a:t>
            </a:r>
            <a:endParaRPr lang="en-US" altLang="zh-CN" dirty="0" smtClean="0"/>
          </a:p>
          <a:p>
            <a:r>
              <a:rPr lang="zh-CN" altLang="en-US" dirty="0" smtClean="0"/>
              <a:t>为方便起见，可以直接用各点间的高差</a:t>
            </a:r>
            <a:r>
              <a:rPr lang="en-US" altLang="zh-CN" dirty="0" smtClean="0"/>
              <a:t>hi</a:t>
            </a:r>
            <a:r>
              <a:rPr lang="zh-CN" altLang="en-US" dirty="0" smtClean="0"/>
              <a:t>来作图。首先计算各次观测成果中，各水准点（</a:t>
            </a:r>
            <a:endParaRPr lang="en-US" altLang="zh-CN" dirty="0" smtClean="0"/>
          </a:p>
          <a:p>
            <a:r>
              <a:rPr lang="zh-CN" altLang="en-US" dirty="0" smtClean="0"/>
              <a:t>或转点）之间的高差</a:t>
            </a:r>
            <a:r>
              <a:rPr lang="en-US" altLang="zh-CN" dirty="0" smtClean="0"/>
              <a:t>h</a:t>
            </a:r>
            <a:r>
              <a:rPr lang="en-US" altLang="zh-CN" baseline="-25000" dirty="0" smtClean="0"/>
              <a:t>i</a:t>
            </a:r>
            <a:r>
              <a:rPr lang="zh-CN" altLang="en-US" dirty="0" smtClean="0"/>
              <a:t>相对基值</a:t>
            </a:r>
            <a:r>
              <a:rPr lang="en-US" altLang="zh-CN" dirty="0" smtClean="0"/>
              <a:t>h</a:t>
            </a:r>
            <a:r>
              <a:rPr lang="zh-CN" altLang="en-US" baseline="-25000" dirty="0" smtClean="0"/>
              <a:t>基</a:t>
            </a:r>
            <a:r>
              <a:rPr lang="zh-CN" altLang="en-US" dirty="0" smtClean="0"/>
              <a:t>的差值</a:t>
            </a:r>
            <a:r>
              <a:rPr lang="el-GR" altLang="zh-CN" dirty="0" smtClean="0"/>
              <a:t>Δ</a:t>
            </a:r>
            <a:r>
              <a:rPr lang="en-US" altLang="zh-CN" baseline="-25000" dirty="0" smtClean="0"/>
              <a:t>i</a:t>
            </a:r>
            <a:r>
              <a:rPr lang="zh-CN" altLang="en-US" dirty="0" smtClean="0"/>
              <a:t>，即</a:t>
            </a:r>
            <a:endParaRPr lang="en-US" altLang="zh-CN" dirty="0" smtClean="0"/>
          </a:p>
          <a:p>
            <a:r>
              <a:rPr lang="zh-CN" altLang="en-US" dirty="0" smtClean="0"/>
              <a:t>以及差值沿测线的积累值∑</a:t>
            </a:r>
            <a:r>
              <a:rPr lang="el-GR" altLang="zh-CN" dirty="0" smtClean="0"/>
              <a:t>Δ</a:t>
            </a:r>
            <a:r>
              <a:rPr lang="en-US" altLang="zh-CN" baseline="-25000" dirty="0" smtClean="0"/>
              <a:t>i</a:t>
            </a:r>
            <a:r>
              <a:rPr lang="zh-CN" altLang="en-US" dirty="0" smtClean="0"/>
              <a:t>， ∑</a:t>
            </a:r>
            <a:r>
              <a:rPr lang="el-GR" altLang="zh-CN" dirty="0" smtClean="0"/>
              <a:t>Δ</a:t>
            </a:r>
            <a:r>
              <a:rPr lang="en-US" altLang="zh-CN" baseline="-25000" dirty="0" smtClean="0"/>
              <a:t>i</a:t>
            </a:r>
            <a:r>
              <a:rPr lang="zh-CN" altLang="en-US" dirty="0" smtClean="0"/>
              <a:t>实际上就是各点的高程差</a:t>
            </a:r>
            <a:r>
              <a:rPr lang="el-GR" altLang="zh-CN" dirty="0" smtClean="0"/>
              <a:t>Δ</a:t>
            </a:r>
            <a:r>
              <a:rPr lang="en-US" altLang="zh-CN" dirty="0" smtClean="0"/>
              <a:t>H</a:t>
            </a:r>
            <a:r>
              <a:rPr lang="en-US" altLang="zh-CN" baseline="-25000" dirty="0" smtClean="0"/>
              <a:t>i</a:t>
            </a:r>
            <a:r>
              <a:rPr lang="zh-CN" altLang="en-US" dirty="0" smtClean="0"/>
              <a:t>。再以横坐标表示测线</a:t>
            </a:r>
            <a:endParaRPr lang="en-US" altLang="zh-CN" dirty="0" smtClean="0"/>
          </a:p>
          <a:p>
            <a:r>
              <a:rPr lang="zh-CN" altLang="en-US" dirty="0" smtClean="0"/>
              <a:t>长度∑</a:t>
            </a:r>
            <a:r>
              <a:rPr lang="en-US" altLang="zh-CN" dirty="0" smtClean="0"/>
              <a:t>S</a:t>
            </a:r>
            <a:r>
              <a:rPr lang="zh-CN" altLang="en-US" dirty="0" smtClean="0"/>
              <a:t>，在横坐标上标出各水准点的位置，以纵坐标表示∑</a:t>
            </a:r>
            <a:r>
              <a:rPr lang="el-GR" altLang="zh-CN" dirty="0" smtClean="0"/>
              <a:t>Δ</a:t>
            </a:r>
            <a:r>
              <a:rPr lang="zh-CN" altLang="en-US" dirty="0" smtClean="0"/>
              <a:t>，将计算结果标在图上，并</a:t>
            </a:r>
            <a:endParaRPr lang="en-US" altLang="zh-CN" dirty="0" smtClean="0"/>
          </a:p>
          <a:p>
            <a:r>
              <a:rPr lang="zh-CN" altLang="en-US" dirty="0" smtClean="0"/>
              <a:t>将每次测量结果连成折线，一般附一张绘有地质构造的简单水准测线图。</a:t>
            </a:r>
            <a:endParaRPr lang="zh-CN" altLang="en-US" dirty="0"/>
          </a:p>
        </p:txBody>
      </p:sp>
      <p:graphicFrame>
        <p:nvGraphicFramePr>
          <p:cNvPr id="5" name="对象 4"/>
          <p:cNvGraphicFramePr>
            <a:graphicFrameLocks noChangeAspect="1"/>
          </p:cNvGraphicFramePr>
          <p:nvPr/>
        </p:nvGraphicFramePr>
        <p:xfrm>
          <a:off x="4909345" y="1357298"/>
          <a:ext cx="1404947" cy="428628"/>
        </p:xfrm>
        <a:graphic>
          <a:graphicData uri="http://schemas.openxmlformats.org/presentationml/2006/ole">
            <mc:AlternateContent xmlns:mc="http://schemas.openxmlformats.org/markup-compatibility/2006">
              <mc:Choice xmlns:v="urn:schemas-microsoft-com:vml" Requires="v">
                <p:oleObj spid="_x0000_s45063" name="Equation" r:id="rId3" imgW="749160" imgH="228600" progId="Equation.3">
                  <p:embed/>
                </p:oleObj>
              </mc:Choice>
              <mc:Fallback>
                <p:oleObj name="Equation" r:id="rId3" imgW="74916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45" y="1357298"/>
                        <a:ext cx="1404947"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059" name="Picture 3"/>
          <p:cNvPicPr>
            <a:picLocks noChangeAspect="1" noChangeArrowheads="1"/>
          </p:cNvPicPr>
          <p:nvPr/>
        </p:nvPicPr>
        <p:blipFill>
          <a:blip r:embed="rId5" cstate="print"/>
          <a:srcRect/>
          <a:stretch>
            <a:fillRect/>
          </a:stretch>
        </p:blipFill>
        <p:spPr bwMode="auto">
          <a:xfrm>
            <a:off x="1428729" y="2480320"/>
            <a:ext cx="6143668" cy="41351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357158" y="1000108"/>
            <a:ext cx="8459525" cy="33166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702" y="214290"/>
            <a:ext cx="8956298" cy="2031325"/>
          </a:xfrm>
          <a:prstGeom prst="rect">
            <a:avLst/>
          </a:prstGeom>
          <a:noFill/>
        </p:spPr>
        <p:txBody>
          <a:bodyPr wrap="none" rtlCol="0">
            <a:spAutoFit/>
          </a:bodyPr>
          <a:lstStyle/>
          <a:p>
            <a:r>
              <a:rPr lang="zh-CN" altLang="en-US" dirty="0" smtClean="0"/>
              <a:t>（</a:t>
            </a:r>
            <a:r>
              <a:rPr lang="en-US" altLang="zh-CN" dirty="0" smtClean="0"/>
              <a:t>2</a:t>
            </a:r>
            <a:r>
              <a:rPr lang="zh-CN" altLang="en-US" dirty="0" smtClean="0"/>
              <a:t>）水准点高程变化图</a:t>
            </a:r>
            <a:endParaRPr lang="en-US" altLang="zh-CN" dirty="0" smtClean="0"/>
          </a:p>
          <a:p>
            <a:r>
              <a:rPr lang="zh-CN" altLang="en-US" dirty="0" smtClean="0"/>
              <a:t>在绘制垂直形变剖面图时，如果发现有的点位变化较大，就应绘制该点的高程变化图，</a:t>
            </a:r>
            <a:endParaRPr lang="en-US" altLang="zh-CN" dirty="0" smtClean="0"/>
          </a:p>
          <a:p>
            <a:r>
              <a:rPr lang="zh-CN" altLang="en-US" dirty="0" smtClean="0"/>
              <a:t>对该点进行具体分析。具体步骤如下：</a:t>
            </a:r>
            <a:endParaRPr lang="en-US" altLang="zh-CN" dirty="0" smtClean="0"/>
          </a:p>
          <a:p>
            <a:r>
              <a:rPr lang="zh-CN" altLang="en-US" dirty="0" smtClean="0"/>
              <a:t>（一）选取基值（二）计算该点各期高程</a:t>
            </a:r>
            <a:r>
              <a:rPr lang="en-US" altLang="zh-CN" dirty="0" smtClean="0"/>
              <a:t>H</a:t>
            </a:r>
            <a:r>
              <a:rPr lang="en-US" altLang="zh-CN" baseline="-25000" dirty="0" smtClean="0"/>
              <a:t>i</a:t>
            </a:r>
            <a:r>
              <a:rPr lang="zh-CN" altLang="en-US" dirty="0" smtClean="0"/>
              <a:t>与</a:t>
            </a:r>
            <a:r>
              <a:rPr lang="en-US" altLang="zh-CN" dirty="0" smtClean="0"/>
              <a:t>H</a:t>
            </a:r>
            <a:r>
              <a:rPr lang="zh-CN" altLang="en-US" baseline="-25000" dirty="0" smtClean="0"/>
              <a:t>基</a:t>
            </a:r>
            <a:r>
              <a:rPr lang="zh-CN" altLang="en-US" dirty="0" smtClean="0"/>
              <a:t>的差值。先用该点后一次高程减去</a:t>
            </a:r>
            <a:endParaRPr lang="en-US" altLang="zh-CN" dirty="0" smtClean="0"/>
          </a:p>
          <a:p>
            <a:r>
              <a:rPr lang="zh-CN" altLang="en-US" dirty="0" smtClean="0"/>
              <a:t>前一次的高程，得出相邻两次高程只差，再按复测时间依次累积起来，便得到该点各</a:t>
            </a:r>
            <a:endParaRPr lang="en-US" altLang="zh-CN" dirty="0" smtClean="0"/>
          </a:p>
          <a:p>
            <a:r>
              <a:rPr lang="zh-CN" altLang="en-US" dirty="0" smtClean="0"/>
              <a:t>期相应的高程差</a:t>
            </a:r>
            <a:r>
              <a:rPr lang="el-GR" altLang="zh-CN" dirty="0" smtClean="0"/>
              <a:t>Δ</a:t>
            </a:r>
            <a:r>
              <a:rPr lang="en-US" altLang="zh-CN" dirty="0" smtClean="0"/>
              <a:t>H</a:t>
            </a:r>
            <a:r>
              <a:rPr lang="zh-CN" altLang="en-US" dirty="0" smtClean="0"/>
              <a:t>。（三）取复测时间为横坐标，该点的高程差为纵坐标，同时将有</a:t>
            </a:r>
            <a:endParaRPr lang="en-US" altLang="zh-CN" dirty="0" smtClean="0"/>
          </a:p>
          <a:p>
            <a:r>
              <a:rPr lang="zh-CN" altLang="en-US" dirty="0" smtClean="0"/>
              <a:t>关的地震也标在图上，便于分析点位变化过程和地震活动间的关系。</a:t>
            </a:r>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357158" y="2357430"/>
            <a:ext cx="3980000" cy="2037143"/>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cstate="print"/>
          <a:srcRect/>
          <a:stretch>
            <a:fillRect/>
          </a:stretch>
        </p:blipFill>
        <p:spPr bwMode="auto">
          <a:xfrm>
            <a:off x="4929190" y="2571744"/>
            <a:ext cx="3568572" cy="25628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844" y="428604"/>
            <a:ext cx="9123010" cy="2308324"/>
          </a:xfrm>
          <a:prstGeom prst="rect">
            <a:avLst/>
          </a:prstGeom>
          <a:noFill/>
        </p:spPr>
        <p:txBody>
          <a:bodyPr wrap="none" rtlCol="0">
            <a:spAutoFit/>
          </a:bodyPr>
          <a:lstStyle/>
          <a:p>
            <a:r>
              <a:rPr lang="en-US" altLang="zh-CN" dirty="0" smtClean="0"/>
              <a:t>3</a:t>
            </a:r>
            <a:r>
              <a:rPr lang="zh-CN" altLang="en-US" dirty="0" smtClean="0"/>
              <a:t>、区域垂直形变图</a:t>
            </a:r>
            <a:endParaRPr lang="en-US" altLang="zh-CN" dirty="0" smtClean="0"/>
          </a:p>
          <a:p>
            <a:r>
              <a:rPr lang="en-US" altLang="zh-CN" dirty="0" smtClean="0"/>
              <a:t>     </a:t>
            </a:r>
            <a:r>
              <a:rPr lang="zh-CN" altLang="en-US" dirty="0" smtClean="0"/>
              <a:t>绘制区域垂直形变图的目的是为了直观地了解该测区垂直形变的总貌，寻找相</a:t>
            </a:r>
            <a:endParaRPr lang="en-US" altLang="zh-CN" dirty="0" smtClean="0"/>
          </a:p>
          <a:p>
            <a:r>
              <a:rPr lang="zh-CN" altLang="en-US" dirty="0" smtClean="0"/>
              <a:t>对突出的垂直形变异常区，为划定地震危险区，进行长、中期地震预报提供数据。</a:t>
            </a:r>
            <a:endParaRPr lang="en-US" altLang="zh-CN" dirty="0" smtClean="0"/>
          </a:p>
          <a:p>
            <a:r>
              <a:rPr lang="zh-CN" altLang="en-US" dirty="0" smtClean="0"/>
              <a:t>现以临汾地区</a:t>
            </a:r>
            <a:r>
              <a:rPr lang="en-US" altLang="zh-CN" dirty="0" smtClean="0"/>
              <a:t>1955</a:t>
            </a:r>
            <a:r>
              <a:rPr lang="zh-CN" altLang="en-US" dirty="0" smtClean="0"/>
              <a:t>年、</a:t>
            </a:r>
            <a:r>
              <a:rPr lang="en-US" altLang="zh-CN" dirty="0" smtClean="0"/>
              <a:t>1970</a:t>
            </a:r>
            <a:r>
              <a:rPr lang="zh-CN" altLang="en-US" dirty="0" smtClean="0"/>
              <a:t>年的两次水准成果为例 ，说明区域垂直形变图的绘制方法。</a:t>
            </a:r>
            <a:endParaRPr lang="en-US" altLang="zh-CN" dirty="0" smtClean="0"/>
          </a:p>
          <a:p>
            <a:r>
              <a:rPr lang="zh-CN" altLang="en-US" dirty="0" smtClean="0"/>
              <a:t>（</a:t>
            </a:r>
            <a:r>
              <a:rPr lang="en-US" altLang="zh-CN" dirty="0" smtClean="0"/>
              <a:t>1</a:t>
            </a:r>
            <a:r>
              <a:rPr lang="zh-CN" altLang="en-US" dirty="0" smtClean="0"/>
              <a:t>）按已有的水准路线图，将水准点标定在有一定比例尺的简明地图上，并绘制出</a:t>
            </a:r>
            <a:endParaRPr lang="en-US" altLang="zh-CN" dirty="0" smtClean="0"/>
          </a:p>
          <a:p>
            <a:r>
              <a:rPr lang="zh-CN" altLang="en-US" dirty="0" smtClean="0"/>
              <a:t>该测区的主要地质构造</a:t>
            </a:r>
            <a:endParaRPr lang="en-US" altLang="zh-CN" dirty="0" smtClean="0"/>
          </a:p>
          <a:p>
            <a:r>
              <a:rPr lang="zh-CN" altLang="en-US" dirty="0" smtClean="0"/>
              <a:t>（</a:t>
            </a:r>
            <a:r>
              <a:rPr lang="en-US" altLang="zh-CN" dirty="0" smtClean="0"/>
              <a:t>2</a:t>
            </a:r>
            <a:r>
              <a:rPr lang="zh-CN" altLang="en-US" dirty="0" smtClean="0"/>
              <a:t>）选取参考基准，并求出各期的各水准点相对于这个参考基准的平差高程值。</a:t>
            </a:r>
            <a:endParaRPr lang="en-US" altLang="zh-CN" dirty="0" smtClean="0"/>
          </a:p>
          <a:p>
            <a:r>
              <a:rPr lang="zh-CN" altLang="en-US" dirty="0" smtClean="0"/>
              <a:t>（</a:t>
            </a:r>
            <a:r>
              <a:rPr lang="en-US" altLang="zh-CN" dirty="0" smtClean="0"/>
              <a:t>3</a:t>
            </a:r>
            <a:r>
              <a:rPr lang="zh-CN" altLang="en-US" dirty="0" smtClean="0"/>
              <a:t>）勾绘形变等值线。</a:t>
            </a:r>
            <a:endParaRPr lang="zh-CN" altLang="en-US" dirty="0"/>
          </a:p>
        </p:txBody>
      </p:sp>
      <p:pic>
        <p:nvPicPr>
          <p:cNvPr id="48130" name="Picture 2"/>
          <p:cNvPicPr>
            <a:picLocks noChangeAspect="1" noChangeArrowheads="1"/>
          </p:cNvPicPr>
          <p:nvPr/>
        </p:nvPicPr>
        <p:blipFill>
          <a:blip r:embed="rId2" cstate="print"/>
          <a:srcRect/>
          <a:stretch>
            <a:fillRect/>
          </a:stretch>
        </p:blipFill>
        <p:spPr bwMode="auto">
          <a:xfrm>
            <a:off x="285720" y="2757047"/>
            <a:ext cx="4787109" cy="3743787"/>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cstate="print"/>
          <a:srcRect/>
          <a:stretch>
            <a:fillRect/>
          </a:stretch>
        </p:blipFill>
        <p:spPr bwMode="auto">
          <a:xfrm>
            <a:off x="5286380" y="2571744"/>
            <a:ext cx="2928958" cy="418899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smtClean="0"/>
              <a:t>数据处理</a:t>
            </a:r>
            <a:r>
              <a:rPr lang="zh-CN" altLang="en-US" dirty="0" smtClean="0"/>
              <a:t>方法</a:t>
            </a:r>
          </a:p>
        </p:txBody>
      </p:sp>
      <p:sp>
        <p:nvSpPr>
          <p:cNvPr id="16387" name="Rectangle 3"/>
          <p:cNvSpPr>
            <a:spLocks noGrp="1" noChangeArrowheads="1"/>
          </p:cNvSpPr>
          <p:nvPr>
            <p:ph idx="1"/>
          </p:nvPr>
        </p:nvSpPr>
        <p:spPr/>
        <p:txBody>
          <a:bodyPr/>
          <a:lstStyle/>
          <a:p>
            <a:pPr eaLnBrk="1" hangingPunct="1">
              <a:buFontTx/>
              <a:buNone/>
            </a:pPr>
            <a:r>
              <a:rPr lang="en-US" altLang="zh-CN" dirty="0" smtClean="0"/>
              <a:t>1.1 </a:t>
            </a:r>
            <a:r>
              <a:rPr lang="en-US" altLang="zh-CN" dirty="0" err="1" smtClean="0"/>
              <a:t>Nakai</a:t>
            </a:r>
            <a:r>
              <a:rPr lang="zh-CN" altLang="en-US" dirty="0" smtClean="0"/>
              <a:t>拟合检验</a:t>
            </a:r>
          </a:p>
          <a:p>
            <a:pPr eaLnBrk="1" hangingPunct="1">
              <a:buFontTx/>
              <a:buNone/>
            </a:pPr>
            <a:r>
              <a:rPr lang="zh-CN" altLang="en-US" dirty="0" smtClean="0"/>
              <a:t>固体潮观测主要包括：</a:t>
            </a:r>
            <a:r>
              <a:rPr lang="zh-CN" altLang="en-US" dirty="0" smtClean="0">
                <a:solidFill>
                  <a:srgbClr val="0000FF"/>
                </a:solidFill>
              </a:rPr>
              <a:t>重力固体潮</a:t>
            </a:r>
            <a:r>
              <a:rPr lang="zh-CN" altLang="en-US" dirty="0" smtClean="0"/>
              <a:t>、</a:t>
            </a:r>
            <a:r>
              <a:rPr lang="zh-CN" altLang="en-US" dirty="0" smtClean="0">
                <a:solidFill>
                  <a:srgbClr val="0000FF"/>
                </a:solidFill>
              </a:rPr>
              <a:t>倾斜固体潮</a:t>
            </a:r>
            <a:r>
              <a:rPr lang="zh-CN" altLang="en-US" dirty="0" smtClean="0"/>
              <a:t>、</a:t>
            </a:r>
            <a:r>
              <a:rPr lang="zh-CN" altLang="en-US" dirty="0" smtClean="0">
                <a:solidFill>
                  <a:srgbClr val="0000FF"/>
                </a:solidFill>
              </a:rPr>
              <a:t>应变固体潮</a:t>
            </a:r>
          </a:p>
          <a:p>
            <a:pPr eaLnBrk="1" hangingPunct="1">
              <a:buFontTx/>
              <a:buNone/>
            </a:pPr>
            <a:r>
              <a:rPr lang="en-US" altLang="zh-CN" dirty="0" err="1" smtClean="0"/>
              <a:t>Nakai</a:t>
            </a:r>
            <a:r>
              <a:rPr lang="zh-CN" altLang="en-US" dirty="0" smtClean="0"/>
              <a:t>拟合检验是固体潮观测检验的常用方法。应用</a:t>
            </a:r>
            <a:r>
              <a:rPr lang="en-US" altLang="zh-CN" dirty="0" err="1" smtClean="0"/>
              <a:t>Nakai</a:t>
            </a:r>
            <a:r>
              <a:rPr lang="zh-CN" altLang="en-US" dirty="0" smtClean="0"/>
              <a:t>拟合模型，可以对固体潮的整点值观测数据进行拟合检验，求取固体潮观测振幅和理论振幅之比、时间滞后和拟合多项式的各阶系数等特征参量。</a:t>
            </a:r>
          </a:p>
        </p:txBody>
      </p:sp>
    </p:spTree>
    <p:extLst>
      <p:ext uri="{BB962C8B-B14F-4D97-AF65-F5344CB8AC3E}">
        <p14:creationId xmlns:p14="http://schemas.microsoft.com/office/powerpoint/2010/main" val="3673320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2"/>
          <a:srcRect/>
          <a:stretch>
            <a:fillRect/>
          </a:stretch>
        </p:blipFill>
        <p:spPr bwMode="auto">
          <a:xfrm>
            <a:off x="900113" y="1268413"/>
            <a:ext cx="6911975" cy="3276600"/>
          </a:xfrm>
          <a:prstGeom prst="rect">
            <a:avLst/>
          </a:prstGeom>
          <a:noFill/>
        </p:spPr>
      </p:pic>
      <p:sp>
        <p:nvSpPr>
          <p:cNvPr id="4" name="TextBox 3"/>
          <p:cNvSpPr txBox="1"/>
          <p:nvPr/>
        </p:nvSpPr>
        <p:spPr>
          <a:xfrm>
            <a:off x="214282" y="142852"/>
            <a:ext cx="8725466" cy="1200329"/>
          </a:xfrm>
          <a:prstGeom prst="rect">
            <a:avLst/>
          </a:prstGeom>
          <a:noFill/>
        </p:spPr>
        <p:txBody>
          <a:bodyPr wrap="none" rtlCol="0">
            <a:spAutoFit/>
          </a:bodyPr>
          <a:lstStyle/>
          <a:p>
            <a:r>
              <a:rPr lang="en-US" altLang="zh-CN" dirty="0" smtClean="0"/>
              <a:t>4</a:t>
            </a:r>
            <a:r>
              <a:rPr lang="zh-CN" altLang="en-US" dirty="0" smtClean="0"/>
              <a:t>、倾斜矢量法</a:t>
            </a:r>
            <a:endParaRPr lang="en-US" altLang="zh-CN" dirty="0" smtClean="0"/>
          </a:p>
          <a:p>
            <a:r>
              <a:rPr lang="zh-CN" altLang="en-US" dirty="0" smtClean="0"/>
              <a:t>重复进行水准测量，可以测得沿测线方向的地面的垂直形变，在地表的局部范围</a:t>
            </a:r>
            <a:endParaRPr lang="en-US" altLang="zh-CN" dirty="0" smtClean="0"/>
          </a:p>
          <a:p>
            <a:r>
              <a:rPr lang="zh-CN" altLang="en-US" dirty="0" smtClean="0"/>
              <a:t>内可以认为这种形变就是地面的倾斜。为了确定地面倾斜形态，台站水准测线一般</a:t>
            </a:r>
            <a:endParaRPr lang="en-US" altLang="zh-CN" dirty="0" smtClean="0"/>
          </a:p>
          <a:p>
            <a:r>
              <a:rPr lang="zh-CN" altLang="en-US" dirty="0" smtClean="0"/>
              <a:t>都布设成相交的、至少有两条不同方向的测线，用以计算出地面的倾斜方向和倾斜量</a:t>
            </a:r>
            <a:endParaRPr lang="zh-CN" altLang="en-US" dirty="0"/>
          </a:p>
        </p:txBody>
      </p:sp>
      <p:sp>
        <p:nvSpPr>
          <p:cNvPr id="5" name="TextBox 4"/>
          <p:cNvSpPr txBox="1"/>
          <p:nvPr/>
        </p:nvSpPr>
        <p:spPr>
          <a:xfrm>
            <a:off x="500034" y="5072074"/>
            <a:ext cx="8666155" cy="1477328"/>
          </a:xfrm>
          <a:prstGeom prst="rect">
            <a:avLst/>
          </a:prstGeom>
          <a:noFill/>
        </p:spPr>
        <p:txBody>
          <a:bodyPr wrap="none" rtlCol="0">
            <a:spAutoFit/>
          </a:bodyPr>
          <a:lstStyle/>
          <a:p>
            <a:r>
              <a:rPr lang="zh-CN" altLang="en-US" dirty="0" smtClean="0"/>
              <a:t>按图</a:t>
            </a:r>
            <a:r>
              <a:rPr lang="en-US" altLang="zh-CN" dirty="0" smtClean="0"/>
              <a:t>1.5.14</a:t>
            </a:r>
            <a:r>
              <a:rPr lang="zh-CN" altLang="en-US" dirty="0" smtClean="0"/>
              <a:t>（</a:t>
            </a:r>
            <a:r>
              <a:rPr lang="en-US" altLang="zh-CN" dirty="0" smtClean="0"/>
              <a:t>b</a:t>
            </a:r>
            <a:r>
              <a:rPr lang="zh-CN" altLang="en-US" dirty="0" smtClean="0"/>
              <a:t>）来讨论地面倾斜问题。 图中</a:t>
            </a:r>
            <a:r>
              <a:rPr lang="en-US" altLang="zh-CN" dirty="0" smtClean="0"/>
              <a:t>ABC</a:t>
            </a:r>
            <a:r>
              <a:rPr lang="zh-CN" altLang="en-US" dirty="0" smtClean="0"/>
              <a:t>为三个水准点，以</a:t>
            </a:r>
            <a:r>
              <a:rPr lang="en-US" altLang="zh-CN" dirty="0" smtClean="0"/>
              <a:t>C</a:t>
            </a:r>
            <a:r>
              <a:rPr lang="zh-CN" altLang="en-US" dirty="0" smtClean="0"/>
              <a:t>点为基点，</a:t>
            </a:r>
            <a:endParaRPr lang="en-US" altLang="zh-CN" dirty="0" smtClean="0"/>
          </a:p>
          <a:p>
            <a:r>
              <a:rPr lang="zh-CN" altLang="en-US" dirty="0" smtClean="0"/>
              <a:t>测出</a:t>
            </a:r>
            <a:r>
              <a:rPr lang="en-US" altLang="zh-CN" dirty="0" smtClean="0"/>
              <a:t>A</a:t>
            </a:r>
            <a:r>
              <a:rPr lang="zh-CN" altLang="en-US" dirty="0" smtClean="0"/>
              <a:t>点和</a:t>
            </a:r>
            <a:r>
              <a:rPr lang="en-US" altLang="zh-CN" dirty="0" smtClean="0"/>
              <a:t>B</a:t>
            </a:r>
            <a:r>
              <a:rPr lang="zh-CN" altLang="en-US" dirty="0" smtClean="0"/>
              <a:t>点的高差。设地倾斜前，有</a:t>
            </a:r>
            <a:r>
              <a:rPr lang="en-US" altLang="zh-CN" dirty="0" smtClean="0"/>
              <a:t>CAB</a:t>
            </a:r>
            <a:r>
              <a:rPr lang="zh-CN" altLang="en-US" dirty="0" smtClean="0"/>
              <a:t>构成的平面</a:t>
            </a:r>
            <a:r>
              <a:rPr lang="en-US" altLang="zh-CN" dirty="0" smtClean="0"/>
              <a:t>M</a:t>
            </a:r>
            <a:r>
              <a:rPr lang="zh-CN" altLang="en-US" dirty="0" smtClean="0"/>
              <a:t>的法向量为</a:t>
            </a:r>
            <a:r>
              <a:rPr lang="en-US" altLang="zh-CN" dirty="0" smtClean="0"/>
              <a:t>N</a:t>
            </a:r>
            <a:r>
              <a:rPr lang="zh-CN" altLang="en-US" dirty="0" smtClean="0"/>
              <a:t>，然后假定</a:t>
            </a:r>
            <a:endParaRPr lang="en-US" altLang="zh-CN" dirty="0" smtClean="0"/>
          </a:p>
          <a:p>
            <a:r>
              <a:rPr lang="en-US" altLang="zh-CN" dirty="0" smtClean="0"/>
              <a:t>C</a:t>
            </a:r>
            <a:r>
              <a:rPr lang="zh-CN" altLang="en-US" dirty="0" smtClean="0"/>
              <a:t>点不动，</a:t>
            </a:r>
            <a:r>
              <a:rPr lang="en-US" altLang="zh-CN" dirty="0" smtClean="0"/>
              <a:t>A</a:t>
            </a:r>
            <a:r>
              <a:rPr lang="zh-CN" altLang="en-US" dirty="0" smtClean="0"/>
              <a:t>点移至</a:t>
            </a:r>
            <a:r>
              <a:rPr lang="en-US" altLang="zh-CN" dirty="0" smtClean="0"/>
              <a:t>A′</a:t>
            </a:r>
            <a:r>
              <a:rPr lang="zh-CN" altLang="en-US" dirty="0" smtClean="0"/>
              <a:t>点，</a:t>
            </a:r>
            <a:r>
              <a:rPr lang="en-US" altLang="zh-CN" dirty="0" smtClean="0"/>
              <a:t>B</a:t>
            </a:r>
            <a:r>
              <a:rPr lang="zh-CN" altLang="en-US" dirty="0" smtClean="0"/>
              <a:t>点移至</a:t>
            </a:r>
            <a:r>
              <a:rPr lang="en-US" altLang="zh-CN" dirty="0" smtClean="0"/>
              <a:t>B′</a:t>
            </a:r>
            <a:r>
              <a:rPr lang="zh-CN" altLang="en-US" dirty="0" smtClean="0"/>
              <a:t>点，由</a:t>
            </a:r>
            <a:r>
              <a:rPr lang="en-US" altLang="zh-CN" dirty="0" smtClean="0"/>
              <a:t>CA′B′</a:t>
            </a:r>
            <a:r>
              <a:rPr lang="zh-CN" altLang="en-US" dirty="0" smtClean="0"/>
              <a:t>构成的平面为</a:t>
            </a:r>
            <a:r>
              <a:rPr lang="en-US" altLang="zh-CN" dirty="0" smtClean="0"/>
              <a:t>M′</a:t>
            </a:r>
            <a:r>
              <a:rPr lang="zh-CN" altLang="en-US" dirty="0" smtClean="0"/>
              <a:t>，其法矢量为</a:t>
            </a:r>
            <a:r>
              <a:rPr lang="en-US" altLang="zh-CN" dirty="0" smtClean="0"/>
              <a:t>N′</a:t>
            </a:r>
            <a:r>
              <a:rPr lang="zh-CN" altLang="en-US" dirty="0" smtClean="0"/>
              <a:t>。</a:t>
            </a:r>
            <a:endParaRPr lang="en-US" altLang="zh-CN" dirty="0" smtClean="0"/>
          </a:p>
          <a:p>
            <a:r>
              <a:rPr lang="zh-CN" altLang="en-US" dirty="0" smtClean="0"/>
              <a:t>这时可以看出地倾斜的大小，就是平面</a:t>
            </a:r>
            <a:r>
              <a:rPr lang="en-US" altLang="zh-CN" dirty="0" smtClean="0"/>
              <a:t>M</a:t>
            </a:r>
            <a:r>
              <a:rPr lang="zh-CN" altLang="en-US" dirty="0" smtClean="0"/>
              <a:t>与</a:t>
            </a:r>
            <a:r>
              <a:rPr lang="en-US" altLang="zh-CN" dirty="0" smtClean="0"/>
              <a:t>M′</a:t>
            </a:r>
            <a:r>
              <a:rPr lang="zh-CN" altLang="en-US" dirty="0" smtClean="0"/>
              <a:t>之间的夹角。地倾斜的大小又等于</a:t>
            </a:r>
            <a:r>
              <a:rPr lang="en-US" altLang="zh-CN" dirty="0" smtClean="0"/>
              <a:t>N</a:t>
            </a:r>
            <a:r>
              <a:rPr lang="zh-CN" altLang="en-US" dirty="0" smtClean="0"/>
              <a:t>与</a:t>
            </a:r>
            <a:endParaRPr lang="en-US" altLang="zh-CN" dirty="0" smtClean="0"/>
          </a:p>
          <a:p>
            <a:r>
              <a:rPr lang="en-US" altLang="zh-CN" dirty="0" smtClean="0"/>
              <a:t>N′</a:t>
            </a:r>
            <a:r>
              <a:rPr lang="zh-CN" altLang="en-US" dirty="0" smtClean="0"/>
              <a:t>之间夹角的大小。</a:t>
            </a:r>
            <a:endParaRPr lang="en-US" altLang="zh-CN" dirty="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cstate="print"/>
          <a:srcRect/>
          <a:stretch>
            <a:fillRect/>
          </a:stretch>
        </p:blipFill>
        <p:spPr bwMode="auto">
          <a:xfrm>
            <a:off x="4903004" y="142853"/>
            <a:ext cx="3988864" cy="3429024"/>
          </a:xfrm>
          <a:prstGeom prst="rect">
            <a:avLst/>
          </a:prstGeom>
          <a:noFill/>
          <a:ln w="9525">
            <a:noFill/>
            <a:miter lim="800000"/>
            <a:headEnd/>
            <a:tailEnd/>
          </a:ln>
          <a:effectLst/>
        </p:spPr>
      </p:pic>
      <p:sp>
        <p:nvSpPr>
          <p:cNvPr id="4" name="TextBox 3"/>
          <p:cNvSpPr txBox="1"/>
          <p:nvPr/>
        </p:nvSpPr>
        <p:spPr>
          <a:xfrm>
            <a:off x="142844" y="357166"/>
            <a:ext cx="4804520" cy="2308324"/>
          </a:xfrm>
          <a:prstGeom prst="rect">
            <a:avLst/>
          </a:prstGeom>
          <a:noFill/>
        </p:spPr>
        <p:txBody>
          <a:bodyPr wrap="none" rtlCol="0">
            <a:spAutoFit/>
          </a:bodyPr>
          <a:lstStyle/>
          <a:p>
            <a:r>
              <a:rPr lang="zh-CN" altLang="en-US" dirty="0" smtClean="0"/>
              <a:t>过</a:t>
            </a:r>
            <a:r>
              <a:rPr lang="en-US" altLang="zh-CN" dirty="0" smtClean="0"/>
              <a:t>C</a:t>
            </a:r>
            <a:r>
              <a:rPr lang="zh-CN" altLang="en-US" dirty="0" smtClean="0"/>
              <a:t>点做空间直角坐标系，</a:t>
            </a:r>
            <a:r>
              <a:rPr lang="en-US" altLang="zh-CN" dirty="0" smtClean="0"/>
              <a:t>CX</a:t>
            </a:r>
            <a:r>
              <a:rPr lang="zh-CN" altLang="en-US" dirty="0" smtClean="0"/>
              <a:t>轴指东，</a:t>
            </a:r>
            <a:r>
              <a:rPr lang="en-US" altLang="zh-CN" dirty="0" smtClean="0"/>
              <a:t>CY</a:t>
            </a:r>
          </a:p>
          <a:p>
            <a:r>
              <a:rPr lang="zh-CN" altLang="en-US" dirty="0" smtClean="0"/>
              <a:t>轴指北。设地倾斜以前</a:t>
            </a:r>
            <a:r>
              <a:rPr lang="en-US" altLang="zh-CN" dirty="0" smtClean="0"/>
              <a:t>A</a:t>
            </a:r>
            <a:r>
              <a:rPr lang="zh-CN" altLang="en-US" dirty="0" smtClean="0"/>
              <a:t>、</a:t>
            </a:r>
            <a:r>
              <a:rPr lang="en-US" altLang="zh-CN" dirty="0" smtClean="0"/>
              <a:t>B</a:t>
            </a:r>
            <a:r>
              <a:rPr lang="zh-CN" altLang="en-US" dirty="0" smtClean="0"/>
              <a:t>点的坐标分别</a:t>
            </a:r>
            <a:endParaRPr lang="en-US" altLang="zh-CN" dirty="0" smtClean="0"/>
          </a:p>
          <a:p>
            <a:r>
              <a:rPr lang="zh-CN" altLang="en-US" dirty="0" smtClean="0"/>
              <a:t>为</a:t>
            </a:r>
            <a:r>
              <a:rPr lang="en-US" altLang="zh-CN" dirty="0" smtClean="0"/>
              <a:t>A</a:t>
            </a:r>
            <a:r>
              <a:rPr lang="zh-CN" altLang="en-US" dirty="0" smtClean="0"/>
              <a:t>（</a:t>
            </a:r>
            <a:r>
              <a:rPr lang="en-US" altLang="zh-CN" dirty="0" smtClean="0"/>
              <a:t>a</a:t>
            </a:r>
            <a:r>
              <a:rPr lang="en-US" altLang="zh-CN" baseline="-25000" dirty="0" smtClean="0"/>
              <a:t>1</a:t>
            </a:r>
            <a:r>
              <a:rPr lang="zh-CN" altLang="en-US" dirty="0" smtClean="0"/>
              <a:t>，</a:t>
            </a:r>
            <a:r>
              <a:rPr lang="en-US" altLang="zh-CN" dirty="0" smtClean="0"/>
              <a:t>a</a:t>
            </a:r>
            <a:r>
              <a:rPr lang="en-US" altLang="zh-CN" baseline="-25000" dirty="0" smtClean="0"/>
              <a:t>2</a:t>
            </a:r>
            <a:r>
              <a:rPr lang="zh-CN" altLang="en-US" dirty="0" smtClean="0"/>
              <a:t>，</a:t>
            </a:r>
            <a:r>
              <a:rPr lang="en-US" altLang="zh-CN" dirty="0" smtClean="0"/>
              <a:t>a</a:t>
            </a:r>
            <a:r>
              <a:rPr lang="en-US" altLang="zh-CN" baseline="-25000" dirty="0" smtClean="0"/>
              <a:t>3</a:t>
            </a:r>
            <a:r>
              <a:rPr lang="zh-CN" altLang="en-US" dirty="0" smtClean="0"/>
              <a:t>）和</a:t>
            </a:r>
            <a:r>
              <a:rPr lang="en-US" altLang="zh-CN" dirty="0" smtClean="0"/>
              <a:t>B</a:t>
            </a:r>
            <a:r>
              <a:rPr lang="zh-CN" altLang="en-US" dirty="0" smtClean="0"/>
              <a:t>（</a:t>
            </a:r>
            <a:r>
              <a:rPr lang="en-US" altLang="zh-CN" dirty="0" smtClean="0"/>
              <a:t>b</a:t>
            </a:r>
            <a:r>
              <a:rPr lang="en-US" altLang="zh-CN" baseline="-25000" dirty="0" smtClean="0"/>
              <a:t>1</a:t>
            </a:r>
            <a:r>
              <a:rPr lang="zh-CN" altLang="en-US" dirty="0" smtClean="0"/>
              <a:t>，</a:t>
            </a:r>
            <a:r>
              <a:rPr lang="en-US" altLang="zh-CN" dirty="0" smtClean="0"/>
              <a:t>b</a:t>
            </a:r>
            <a:r>
              <a:rPr lang="en-US" altLang="zh-CN" baseline="-25000" dirty="0" smtClean="0"/>
              <a:t>2</a:t>
            </a:r>
            <a:r>
              <a:rPr lang="zh-CN" altLang="en-US" dirty="0" smtClean="0"/>
              <a:t>，</a:t>
            </a:r>
            <a:r>
              <a:rPr lang="en-US" altLang="zh-CN" dirty="0" smtClean="0"/>
              <a:t>b</a:t>
            </a:r>
            <a:r>
              <a:rPr lang="en-US" altLang="zh-CN" baseline="-25000" dirty="0" smtClean="0"/>
              <a:t>3</a:t>
            </a:r>
            <a:r>
              <a:rPr lang="zh-CN" altLang="en-US" dirty="0" smtClean="0"/>
              <a:t>），</a:t>
            </a:r>
            <a:endParaRPr lang="en-US" altLang="zh-CN" dirty="0" smtClean="0"/>
          </a:p>
          <a:p>
            <a:r>
              <a:rPr lang="zh-CN" altLang="en-US" dirty="0" smtClean="0"/>
              <a:t>由于假定</a:t>
            </a:r>
            <a:r>
              <a:rPr lang="en-US" altLang="zh-CN" dirty="0" smtClean="0"/>
              <a:t>C</a:t>
            </a:r>
            <a:r>
              <a:rPr lang="zh-CN" altLang="en-US" dirty="0" smtClean="0"/>
              <a:t>点不动，地倾斜后</a:t>
            </a:r>
            <a:r>
              <a:rPr lang="en-US" altLang="zh-CN" dirty="0" smtClean="0"/>
              <a:t>A</a:t>
            </a:r>
            <a:r>
              <a:rPr lang="zh-CN" altLang="en-US" dirty="0" smtClean="0"/>
              <a:t>、</a:t>
            </a:r>
            <a:r>
              <a:rPr lang="en-US" altLang="zh-CN" dirty="0" smtClean="0"/>
              <a:t>B</a:t>
            </a:r>
            <a:r>
              <a:rPr lang="zh-CN" altLang="en-US" dirty="0" smtClean="0"/>
              <a:t>两点的高</a:t>
            </a:r>
            <a:endParaRPr lang="en-US" altLang="zh-CN" dirty="0" smtClean="0"/>
          </a:p>
          <a:p>
            <a:r>
              <a:rPr lang="zh-CN" altLang="en-US" dirty="0" smtClean="0"/>
              <a:t>程分别变化了</a:t>
            </a:r>
            <a:r>
              <a:rPr lang="el-GR" altLang="zh-CN" dirty="0" smtClean="0"/>
              <a:t>Δ</a:t>
            </a:r>
            <a:r>
              <a:rPr lang="en-US" altLang="zh-CN" dirty="0" smtClean="0"/>
              <a:t>h</a:t>
            </a:r>
            <a:r>
              <a:rPr lang="en-US" altLang="zh-CN" baseline="-25000" dirty="0" smtClean="0"/>
              <a:t>a</a:t>
            </a:r>
            <a:r>
              <a:rPr lang="zh-CN" altLang="en-US" dirty="0" smtClean="0"/>
              <a:t>和</a:t>
            </a:r>
            <a:r>
              <a:rPr lang="el-GR" altLang="zh-CN" dirty="0" smtClean="0"/>
              <a:t>Δ</a:t>
            </a:r>
            <a:r>
              <a:rPr lang="en-US" altLang="zh-CN" dirty="0" err="1" smtClean="0"/>
              <a:t>h</a:t>
            </a:r>
            <a:r>
              <a:rPr lang="en-US" altLang="zh-CN" baseline="-25000" dirty="0" err="1" smtClean="0"/>
              <a:t>b</a:t>
            </a:r>
            <a:r>
              <a:rPr lang="zh-CN" altLang="en-US" dirty="0" smtClean="0"/>
              <a:t>，其坐标分别为</a:t>
            </a:r>
            <a:endParaRPr lang="en-US" altLang="zh-CN" dirty="0" smtClean="0"/>
          </a:p>
          <a:p>
            <a:r>
              <a:rPr lang="en-US" altLang="zh-CN" dirty="0" smtClean="0"/>
              <a:t>A ′ </a:t>
            </a:r>
            <a:r>
              <a:rPr lang="zh-CN" altLang="en-US" dirty="0" smtClean="0"/>
              <a:t>（</a:t>
            </a:r>
            <a:r>
              <a:rPr lang="en-US" altLang="zh-CN" dirty="0" smtClean="0"/>
              <a:t>a</a:t>
            </a:r>
            <a:r>
              <a:rPr lang="en-US" altLang="zh-CN" baseline="-25000" dirty="0" smtClean="0"/>
              <a:t>1</a:t>
            </a:r>
            <a:r>
              <a:rPr lang="zh-CN" altLang="en-US" dirty="0" smtClean="0"/>
              <a:t>，</a:t>
            </a:r>
            <a:r>
              <a:rPr lang="en-US" altLang="zh-CN" dirty="0" smtClean="0"/>
              <a:t>a</a:t>
            </a:r>
            <a:r>
              <a:rPr lang="en-US" altLang="zh-CN" baseline="-25000" dirty="0" smtClean="0"/>
              <a:t>2</a:t>
            </a:r>
            <a:r>
              <a:rPr lang="zh-CN" altLang="en-US" dirty="0" smtClean="0"/>
              <a:t>，</a:t>
            </a:r>
            <a:r>
              <a:rPr lang="en-US" altLang="zh-CN" dirty="0" smtClean="0"/>
              <a:t>a ′ </a:t>
            </a:r>
            <a:r>
              <a:rPr lang="en-US" altLang="zh-CN" baseline="-25000" dirty="0" smtClean="0"/>
              <a:t>3</a:t>
            </a:r>
            <a:r>
              <a:rPr lang="zh-CN" altLang="en-US" dirty="0" smtClean="0"/>
              <a:t>）和</a:t>
            </a:r>
            <a:r>
              <a:rPr lang="en-US" altLang="zh-CN" dirty="0" smtClean="0"/>
              <a:t>B ′ </a:t>
            </a:r>
            <a:r>
              <a:rPr lang="zh-CN" altLang="en-US" dirty="0" smtClean="0"/>
              <a:t>（</a:t>
            </a:r>
            <a:r>
              <a:rPr lang="en-US" altLang="zh-CN" dirty="0" smtClean="0"/>
              <a:t>b</a:t>
            </a:r>
            <a:r>
              <a:rPr lang="en-US" altLang="zh-CN" baseline="-25000" dirty="0" smtClean="0"/>
              <a:t>1</a:t>
            </a:r>
            <a:r>
              <a:rPr lang="zh-CN" altLang="en-US" dirty="0" smtClean="0"/>
              <a:t>，</a:t>
            </a:r>
            <a:r>
              <a:rPr lang="en-US" altLang="zh-CN" dirty="0" smtClean="0"/>
              <a:t>b</a:t>
            </a:r>
            <a:r>
              <a:rPr lang="en-US" altLang="zh-CN" baseline="-25000" dirty="0" smtClean="0"/>
              <a:t>2</a:t>
            </a:r>
            <a:r>
              <a:rPr lang="zh-CN" altLang="en-US" dirty="0" smtClean="0"/>
              <a:t>，</a:t>
            </a:r>
            <a:r>
              <a:rPr lang="en-US" altLang="zh-CN" dirty="0" smtClean="0"/>
              <a:t>b ′ </a:t>
            </a:r>
            <a:r>
              <a:rPr lang="en-US" altLang="zh-CN" baseline="-25000" dirty="0" smtClean="0"/>
              <a:t>3</a:t>
            </a:r>
            <a:r>
              <a:rPr lang="zh-CN" altLang="en-US" dirty="0" smtClean="0"/>
              <a:t>），</a:t>
            </a:r>
            <a:endParaRPr lang="en-US" altLang="zh-CN" dirty="0" smtClean="0"/>
          </a:p>
          <a:p>
            <a:r>
              <a:rPr lang="zh-CN" altLang="en-US" dirty="0" smtClean="0"/>
              <a:t>其中</a:t>
            </a:r>
            <a:endParaRPr lang="en-US" altLang="zh-CN" dirty="0" smtClean="0"/>
          </a:p>
          <a:p>
            <a:endParaRPr lang="en-US" altLang="zh-CN" dirty="0" smtClean="0"/>
          </a:p>
        </p:txBody>
      </p:sp>
      <p:graphicFrame>
        <p:nvGraphicFramePr>
          <p:cNvPr id="5" name="对象 4"/>
          <p:cNvGraphicFramePr>
            <a:graphicFrameLocks noChangeAspect="1"/>
          </p:cNvGraphicFramePr>
          <p:nvPr/>
        </p:nvGraphicFramePr>
        <p:xfrm>
          <a:off x="1357290" y="2214554"/>
          <a:ext cx="1500198" cy="791772"/>
        </p:xfrm>
        <a:graphic>
          <a:graphicData uri="http://schemas.openxmlformats.org/presentationml/2006/ole">
            <mc:AlternateContent xmlns:mc="http://schemas.openxmlformats.org/markup-compatibility/2006">
              <mc:Choice xmlns:v="urn:schemas-microsoft-com:vml" Requires="v">
                <p:oleObj spid="_x0000_s49165" name="Equation" r:id="rId4" imgW="914400" imgH="482400" progId="Equation.3">
                  <p:embed/>
                </p:oleObj>
              </mc:Choice>
              <mc:Fallback>
                <p:oleObj name="Equation" r:id="rId4" imgW="914400" imgH="4824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290" y="2214554"/>
                        <a:ext cx="1500198" cy="791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285720" y="3571876"/>
            <a:ext cx="4102405" cy="369332"/>
          </a:xfrm>
          <a:prstGeom prst="rect">
            <a:avLst/>
          </a:prstGeom>
          <a:noFill/>
        </p:spPr>
        <p:txBody>
          <a:bodyPr wrap="none" rtlCol="0">
            <a:spAutoFit/>
          </a:bodyPr>
          <a:lstStyle/>
          <a:p>
            <a:r>
              <a:rPr lang="zh-CN" altLang="en-US" dirty="0" smtClean="0"/>
              <a:t>平面坐标</a:t>
            </a:r>
            <a:r>
              <a:rPr lang="en-US" altLang="zh-CN" dirty="0" smtClean="0"/>
              <a:t>a</a:t>
            </a:r>
            <a:r>
              <a:rPr lang="en-US" altLang="zh-CN" baseline="-25000" dirty="0" smtClean="0"/>
              <a:t>1</a:t>
            </a:r>
            <a:r>
              <a:rPr lang="zh-CN" altLang="en-US" dirty="0" smtClean="0"/>
              <a:t>，</a:t>
            </a:r>
            <a:r>
              <a:rPr lang="en-US" altLang="zh-CN" dirty="0" smtClean="0"/>
              <a:t>a</a:t>
            </a:r>
            <a:r>
              <a:rPr lang="en-US" altLang="zh-CN" baseline="-25000" dirty="0" smtClean="0"/>
              <a:t>2</a:t>
            </a:r>
            <a:r>
              <a:rPr lang="zh-CN" altLang="en-US" dirty="0" smtClean="0"/>
              <a:t>、</a:t>
            </a:r>
            <a:r>
              <a:rPr lang="en-US" altLang="zh-CN" dirty="0" smtClean="0"/>
              <a:t> b</a:t>
            </a:r>
            <a:r>
              <a:rPr lang="en-US" altLang="zh-CN" baseline="-25000" dirty="0" smtClean="0"/>
              <a:t>1</a:t>
            </a:r>
            <a:r>
              <a:rPr lang="zh-CN" altLang="en-US" dirty="0" smtClean="0"/>
              <a:t>，</a:t>
            </a:r>
            <a:r>
              <a:rPr lang="en-US" altLang="zh-CN" dirty="0" smtClean="0"/>
              <a:t>b</a:t>
            </a:r>
            <a:r>
              <a:rPr lang="en-US" altLang="zh-CN" baseline="-25000" dirty="0" smtClean="0"/>
              <a:t>2</a:t>
            </a:r>
            <a:r>
              <a:rPr lang="zh-CN" altLang="en-US" dirty="0" smtClean="0"/>
              <a:t>可由下式计算</a:t>
            </a:r>
            <a:endParaRPr lang="zh-CN" altLang="en-US" dirty="0"/>
          </a:p>
        </p:txBody>
      </p:sp>
      <p:graphicFrame>
        <p:nvGraphicFramePr>
          <p:cNvPr id="7" name="对象 6"/>
          <p:cNvGraphicFramePr>
            <a:graphicFrameLocks noChangeAspect="1"/>
          </p:cNvGraphicFramePr>
          <p:nvPr/>
        </p:nvGraphicFramePr>
        <p:xfrm>
          <a:off x="2071670" y="4060413"/>
          <a:ext cx="2071702" cy="1517881"/>
        </p:xfrm>
        <a:graphic>
          <a:graphicData uri="http://schemas.openxmlformats.org/presentationml/2006/ole">
            <mc:AlternateContent xmlns:mc="http://schemas.openxmlformats.org/markup-compatibility/2006">
              <mc:Choice xmlns:v="urn:schemas-microsoft-com:vml" Requires="v">
                <p:oleObj spid="_x0000_s49166" name="Equation" r:id="rId6" imgW="1282680" imgH="939600" progId="Equation.3">
                  <p:embed/>
                </p:oleObj>
              </mc:Choice>
              <mc:Fallback>
                <p:oleObj name="Equation" r:id="rId6" imgW="1282680" imgH="9396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1670" y="4060413"/>
                        <a:ext cx="2071702" cy="15178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642918"/>
            <a:ext cx="7882286" cy="646331"/>
          </a:xfrm>
          <a:prstGeom prst="rect">
            <a:avLst/>
          </a:prstGeom>
          <a:noFill/>
        </p:spPr>
        <p:txBody>
          <a:bodyPr wrap="none" rtlCol="0">
            <a:spAutoFit/>
          </a:bodyPr>
          <a:lstStyle/>
          <a:p>
            <a:r>
              <a:rPr lang="zh-CN" altLang="en-US" dirty="0" smtClean="0"/>
              <a:t>由于矢量</a:t>
            </a:r>
            <a:r>
              <a:rPr lang="en-US" altLang="zh-CN" dirty="0" smtClean="0"/>
              <a:t>N</a:t>
            </a:r>
            <a:r>
              <a:rPr lang="zh-CN" altLang="en-US" dirty="0" smtClean="0"/>
              <a:t>是由</a:t>
            </a:r>
            <a:r>
              <a:rPr lang="en-US" altLang="zh-CN" dirty="0" smtClean="0"/>
              <a:t>CA</a:t>
            </a:r>
            <a:r>
              <a:rPr lang="zh-CN" altLang="en-US" dirty="0" smtClean="0"/>
              <a:t>、</a:t>
            </a:r>
            <a:r>
              <a:rPr lang="en-US" altLang="zh-CN" dirty="0" smtClean="0"/>
              <a:t>CB</a:t>
            </a:r>
            <a:r>
              <a:rPr lang="zh-CN" altLang="en-US" dirty="0" smtClean="0"/>
              <a:t>所决定的平面</a:t>
            </a:r>
            <a:r>
              <a:rPr lang="en-US" altLang="zh-CN" dirty="0" smtClean="0"/>
              <a:t>M</a:t>
            </a:r>
            <a:r>
              <a:rPr lang="zh-CN" altLang="en-US" dirty="0" smtClean="0"/>
              <a:t>的法矢量，</a:t>
            </a:r>
            <a:r>
              <a:rPr lang="en-US" altLang="zh-CN" dirty="0" smtClean="0"/>
              <a:t>N</a:t>
            </a:r>
            <a:r>
              <a:rPr lang="zh-CN" altLang="en-US" dirty="0" smtClean="0"/>
              <a:t>必须垂直于</a:t>
            </a:r>
            <a:r>
              <a:rPr lang="en-US" altLang="zh-CN" dirty="0" smtClean="0"/>
              <a:t>CA</a:t>
            </a:r>
            <a:r>
              <a:rPr lang="zh-CN" altLang="en-US" dirty="0" smtClean="0"/>
              <a:t>、</a:t>
            </a:r>
            <a:r>
              <a:rPr lang="en-US" altLang="zh-CN" dirty="0" smtClean="0"/>
              <a:t>CB</a:t>
            </a:r>
            <a:r>
              <a:rPr lang="zh-CN" altLang="en-US" dirty="0" smtClean="0"/>
              <a:t>，</a:t>
            </a:r>
            <a:endParaRPr lang="en-US" altLang="zh-CN" dirty="0" smtClean="0"/>
          </a:p>
          <a:p>
            <a:r>
              <a:rPr lang="zh-CN" altLang="en-US" dirty="0" smtClean="0"/>
              <a:t>因此由矢量积公式可得</a:t>
            </a:r>
            <a:endParaRPr lang="zh-CN" altLang="en-US" dirty="0"/>
          </a:p>
        </p:txBody>
      </p:sp>
      <p:graphicFrame>
        <p:nvGraphicFramePr>
          <p:cNvPr id="3" name="对象 2"/>
          <p:cNvGraphicFramePr>
            <a:graphicFrameLocks noChangeAspect="1"/>
          </p:cNvGraphicFramePr>
          <p:nvPr/>
        </p:nvGraphicFramePr>
        <p:xfrm>
          <a:off x="2041525" y="1428750"/>
          <a:ext cx="2917825" cy="692150"/>
        </p:xfrm>
        <a:graphic>
          <a:graphicData uri="http://schemas.openxmlformats.org/presentationml/2006/ole">
            <mc:AlternateContent xmlns:mc="http://schemas.openxmlformats.org/markup-compatibility/2006">
              <mc:Choice xmlns:v="urn:schemas-microsoft-com:vml" Requires="v">
                <p:oleObj spid="_x0000_s54294" name="Equation" r:id="rId3" imgW="2247840" imgH="533160" progId="Equation.3">
                  <p:embed/>
                </p:oleObj>
              </mc:Choice>
              <mc:Fallback>
                <p:oleObj name="Equation" r:id="rId3" imgW="2247840" imgH="5331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25" y="1428750"/>
                        <a:ext cx="2917825"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785786" y="2071678"/>
            <a:ext cx="1107996" cy="369332"/>
          </a:xfrm>
          <a:prstGeom prst="rect">
            <a:avLst/>
          </a:prstGeom>
          <a:noFill/>
        </p:spPr>
        <p:txBody>
          <a:bodyPr wrap="none" rtlCol="0">
            <a:spAutoFit/>
          </a:bodyPr>
          <a:lstStyle/>
          <a:p>
            <a:r>
              <a:rPr lang="zh-CN" altLang="en-US" dirty="0" smtClean="0"/>
              <a:t>同理可得</a:t>
            </a:r>
            <a:endParaRPr lang="zh-CN" altLang="en-US" dirty="0"/>
          </a:p>
        </p:txBody>
      </p:sp>
      <p:graphicFrame>
        <p:nvGraphicFramePr>
          <p:cNvPr id="54275" name="Object 3"/>
          <p:cNvGraphicFramePr>
            <a:graphicFrameLocks noChangeAspect="1"/>
          </p:cNvGraphicFramePr>
          <p:nvPr/>
        </p:nvGraphicFramePr>
        <p:xfrm>
          <a:off x="1514475" y="2357438"/>
          <a:ext cx="3411538" cy="754062"/>
        </p:xfrm>
        <a:graphic>
          <a:graphicData uri="http://schemas.openxmlformats.org/presentationml/2006/ole">
            <mc:AlternateContent xmlns:mc="http://schemas.openxmlformats.org/markup-compatibility/2006">
              <mc:Choice xmlns:v="urn:schemas-microsoft-com:vml" Requires="v">
                <p:oleObj spid="_x0000_s54295" name="Equation" r:id="rId5" imgW="2412720" imgH="533160" progId="Equation.3">
                  <p:embed/>
                </p:oleObj>
              </mc:Choice>
              <mc:Fallback>
                <p:oleObj name="Equation" r:id="rId5" imgW="2412720" imgH="5331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475" y="2357438"/>
                        <a:ext cx="3411538"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71472" y="3500438"/>
            <a:ext cx="4384534" cy="369332"/>
          </a:xfrm>
          <a:prstGeom prst="rect">
            <a:avLst/>
          </a:prstGeom>
          <a:noFill/>
        </p:spPr>
        <p:txBody>
          <a:bodyPr wrap="none" rtlCol="0">
            <a:spAutoFit/>
          </a:bodyPr>
          <a:lstStyle/>
          <a:p>
            <a:r>
              <a:rPr lang="zh-CN" altLang="en-US" dirty="0" smtClean="0"/>
              <a:t>由于</a:t>
            </a:r>
            <a:r>
              <a:rPr lang="el-GR" altLang="zh-CN" dirty="0" smtClean="0"/>
              <a:t>Δ</a:t>
            </a:r>
            <a:r>
              <a:rPr lang="en-US" altLang="zh-CN" dirty="0" smtClean="0"/>
              <a:t>h</a:t>
            </a:r>
            <a:r>
              <a:rPr lang="en-US" altLang="zh-CN" baseline="-25000" dirty="0" smtClean="0"/>
              <a:t>a</a:t>
            </a:r>
            <a:r>
              <a:rPr lang="zh-CN" altLang="en-US" dirty="0" smtClean="0"/>
              <a:t>和</a:t>
            </a:r>
            <a:r>
              <a:rPr lang="el-GR" altLang="zh-CN" dirty="0" smtClean="0"/>
              <a:t>Δ</a:t>
            </a:r>
            <a:r>
              <a:rPr lang="en-US" altLang="zh-CN" dirty="0" err="1" smtClean="0"/>
              <a:t>h</a:t>
            </a:r>
            <a:r>
              <a:rPr lang="en-US" altLang="zh-CN" baseline="-25000" dirty="0" err="1" smtClean="0"/>
              <a:t>b</a:t>
            </a:r>
            <a:r>
              <a:rPr lang="zh-CN" altLang="en-US" dirty="0" smtClean="0"/>
              <a:t>是很微小的量，故可以认为</a:t>
            </a:r>
            <a:endParaRPr lang="zh-CN" altLang="en-US" dirty="0"/>
          </a:p>
        </p:txBody>
      </p:sp>
      <p:graphicFrame>
        <p:nvGraphicFramePr>
          <p:cNvPr id="7" name="对象 6"/>
          <p:cNvGraphicFramePr>
            <a:graphicFrameLocks noChangeAspect="1"/>
          </p:cNvGraphicFramePr>
          <p:nvPr/>
        </p:nvGraphicFramePr>
        <p:xfrm>
          <a:off x="2285984" y="4000503"/>
          <a:ext cx="2143140" cy="371253"/>
        </p:xfrm>
        <a:graphic>
          <a:graphicData uri="http://schemas.openxmlformats.org/presentationml/2006/ole">
            <mc:AlternateContent xmlns:mc="http://schemas.openxmlformats.org/markup-compatibility/2006">
              <mc:Choice xmlns:v="urn:schemas-microsoft-com:vml" Requires="v">
                <p:oleObj spid="_x0000_s54296" name="Equation" r:id="rId7" imgW="1612800" imgH="279360" progId="Equation.3">
                  <p:embed/>
                </p:oleObj>
              </mc:Choice>
              <mc:Fallback>
                <p:oleObj name="Equation" r:id="rId7" imgW="1612800" imgH="2793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84" y="4000503"/>
                        <a:ext cx="2143140" cy="371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785786" y="4643446"/>
            <a:ext cx="646331" cy="369332"/>
          </a:xfrm>
          <a:prstGeom prst="rect">
            <a:avLst/>
          </a:prstGeom>
          <a:noFill/>
        </p:spPr>
        <p:txBody>
          <a:bodyPr wrap="none" rtlCol="0">
            <a:spAutoFit/>
          </a:bodyPr>
          <a:lstStyle/>
          <a:p>
            <a:r>
              <a:rPr lang="zh-CN" altLang="en-US" dirty="0" smtClean="0"/>
              <a:t>故有</a:t>
            </a:r>
            <a:endParaRPr lang="zh-CN" altLang="en-US" dirty="0"/>
          </a:p>
        </p:txBody>
      </p:sp>
      <p:graphicFrame>
        <p:nvGraphicFramePr>
          <p:cNvPr id="9" name="对象 8"/>
          <p:cNvGraphicFramePr>
            <a:graphicFrameLocks noChangeAspect="1"/>
          </p:cNvGraphicFramePr>
          <p:nvPr/>
        </p:nvGraphicFramePr>
        <p:xfrm>
          <a:off x="2214546" y="4616579"/>
          <a:ext cx="2071702" cy="389551"/>
        </p:xfrm>
        <a:graphic>
          <a:graphicData uri="http://schemas.openxmlformats.org/presentationml/2006/ole">
            <mc:AlternateContent xmlns:mc="http://schemas.openxmlformats.org/markup-compatibility/2006">
              <mc:Choice xmlns:v="urn:schemas-microsoft-com:vml" Requires="v">
                <p:oleObj spid="_x0000_s54297" name="Equation" r:id="rId9" imgW="1485720" imgH="279360" progId="Equation.3">
                  <p:embed/>
                </p:oleObj>
              </mc:Choice>
              <mc:Fallback>
                <p:oleObj name="Equation" r:id="rId9" imgW="1485720" imgH="27936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4546" y="4616579"/>
                        <a:ext cx="2071702" cy="389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642918"/>
            <a:ext cx="4132863" cy="369332"/>
          </a:xfrm>
          <a:prstGeom prst="rect">
            <a:avLst/>
          </a:prstGeom>
          <a:noFill/>
        </p:spPr>
        <p:txBody>
          <a:bodyPr wrap="none" rtlCol="0">
            <a:spAutoFit/>
          </a:bodyPr>
          <a:lstStyle/>
          <a:p>
            <a:r>
              <a:rPr lang="zh-CN" altLang="en-US" dirty="0" smtClean="0"/>
              <a:t>由上述公式可得</a:t>
            </a:r>
            <a:r>
              <a:rPr lang="en-US" altLang="zh-CN" b="1" dirty="0" smtClean="0"/>
              <a:t>N</a:t>
            </a:r>
            <a:r>
              <a:rPr lang="zh-CN" altLang="en-US" dirty="0" smtClean="0"/>
              <a:t>与</a:t>
            </a:r>
            <a:r>
              <a:rPr lang="en-US" altLang="zh-CN" b="1" dirty="0" smtClean="0"/>
              <a:t>N ′</a:t>
            </a:r>
            <a:r>
              <a:rPr lang="zh-CN" altLang="en-US" dirty="0" smtClean="0"/>
              <a:t>的坐标分解式为</a:t>
            </a:r>
            <a:endParaRPr lang="zh-CN" altLang="en-US" dirty="0"/>
          </a:p>
        </p:txBody>
      </p:sp>
      <p:graphicFrame>
        <p:nvGraphicFramePr>
          <p:cNvPr id="3" name="对象 2"/>
          <p:cNvGraphicFramePr>
            <a:graphicFrameLocks noChangeAspect="1"/>
          </p:cNvGraphicFramePr>
          <p:nvPr/>
        </p:nvGraphicFramePr>
        <p:xfrm>
          <a:off x="3000364" y="1214422"/>
          <a:ext cx="3203720" cy="1571636"/>
        </p:xfrm>
        <a:graphic>
          <a:graphicData uri="http://schemas.openxmlformats.org/presentationml/2006/ole">
            <mc:AlternateContent xmlns:mc="http://schemas.openxmlformats.org/markup-compatibility/2006">
              <mc:Choice xmlns:v="urn:schemas-microsoft-com:vml" Requires="v">
                <p:oleObj spid="_x0000_s55313" name="Equation" r:id="rId3" imgW="2019240" imgH="990360" progId="Equation.3">
                  <p:embed/>
                </p:oleObj>
              </mc:Choice>
              <mc:Fallback>
                <p:oleObj name="Equation" r:id="rId3" imgW="2019240" imgH="990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1214422"/>
                        <a:ext cx="3203720" cy="157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3"/>
          <p:cNvGraphicFramePr>
            <a:graphicFrameLocks noChangeAspect="1"/>
          </p:cNvGraphicFramePr>
          <p:nvPr/>
        </p:nvGraphicFramePr>
        <p:xfrm>
          <a:off x="3071802" y="3143248"/>
          <a:ext cx="3263900" cy="1571625"/>
        </p:xfrm>
        <a:graphic>
          <a:graphicData uri="http://schemas.openxmlformats.org/presentationml/2006/ole">
            <mc:AlternateContent xmlns:mc="http://schemas.openxmlformats.org/markup-compatibility/2006">
              <mc:Choice xmlns:v="urn:schemas-microsoft-com:vml" Requires="v">
                <p:oleObj spid="_x0000_s55314" name="Equation" r:id="rId5" imgW="2057400" imgH="990360" progId="Equation.3">
                  <p:embed/>
                </p:oleObj>
              </mc:Choice>
              <mc:Fallback>
                <p:oleObj name="Equation" r:id="rId5" imgW="2057400" imgH="9903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02" y="3143248"/>
                        <a:ext cx="3263900" cy="157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714348" y="5143512"/>
            <a:ext cx="5742278" cy="369332"/>
          </a:xfrm>
          <a:prstGeom prst="rect">
            <a:avLst/>
          </a:prstGeom>
          <a:noFill/>
        </p:spPr>
        <p:txBody>
          <a:bodyPr wrap="none" rtlCol="0">
            <a:spAutoFit/>
          </a:bodyPr>
          <a:lstStyle/>
          <a:p>
            <a:r>
              <a:rPr lang="zh-CN" altLang="en-US" dirty="0" smtClean="0"/>
              <a:t>设</a:t>
            </a:r>
            <a:r>
              <a:rPr lang="en-US" altLang="zh-CN" b="1" dirty="0" smtClean="0"/>
              <a:t>n</a:t>
            </a:r>
            <a:r>
              <a:rPr lang="zh-CN" altLang="en-US" dirty="0" smtClean="0"/>
              <a:t>、</a:t>
            </a:r>
            <a:r>
              <a:rPr lang="en-US" altLang="zh-CN" b="1" dirty="0" smtClean="0"/>
              <a:t>n ′</a:t>
            </a:r>
            <a:r>
              <a:rPr lang="zh-CN" altLang="en-US" dirty="0" smtClean="0"/>
              <a:t>分别为</a:t>
            </a:r>
            <a:r>
              <a:rPr lang="en-US" altLang="zh-CN" b="1" dirty="0" smtClean="0"/>
              <a:t>N</a:t>
            </a:r>
            <a:r>
              <a:rPr lang="zh-CN" altLang="en-US" dirty="0" smtClean="0"/>
              <a:t>与</a:t>
            </a:r>
            <a:r>
              <a:rPr lang="en-US" altLang="zh-CN" b="1" dirty="0" smtClean="0"/>
              <a:t>N ′</a:t>
            </a:r>
            <a:r>
              <a:rPr lang="zh-CN" altLang="en-US" dirty="0" smtClean="0"/>
              <a:t>的单位矢量，由单位矢量定义得</a:t>
            </a:r>
            <a:endParaRPr lang="zh-CN" altLang="en-US" dirty="0"/>
          </a:p>
        </p:txBody>
      </p:sp>
      <p:graphicFrame>
        <p:nvGraphicFramePr>
          <p:cNvPr id="6" name="对象 5"/>
          <p:cNvGraphicFramePr>
            <a:graphicFrameLocks noChangeAspect="1"/>
          </p:cNvGraphicFramePr>
          <p:nvPr/>
        </p:nvGraphicFramePr>
        <p:xfrm>
          <a:off x="4000496" y="5429264"/>
          <a:ext cx="1857388" cy="1260370"/>
        </p:xfrm>
        <a:graphic>
          <a:graphicData uri="http://schemas.openxmlformats.org/presentationml/2006/ole">
            <mc:AlternateContent xmlns:mc="http://schemas.openxmlformats.org/markup-compatibility/2006">
              <mc:Choice xmlns:v="urn:schemas-microsoft-com:vml" Requires="v">
                <p:oleObj spid="_x0000_s55315" name="Equation" r:id="rId7" imgW="1422360" imgH="965160" progId="Equation.3">
                  <p:embed/>
                </p:oleObj>
              </mc:Choice>
              <mc:Fallback>
                <p:oleObj name="Equation" r:id="rId7" imgW="1422360" imgH="9651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496" y="5429264"/>
                        <a:ext cx="1857388" cy="1260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1830950" cy="369332"/>
          </a:xfrm>
          <a:prstGeom prst="rect">
            <a:avLst/>
          </a:prstGeom>
          <a:noFill/>
        </p:spPr>
        <p:txBody>
          <a:bodyPr wrap="none" rtlCol="0">
            <a:spAutoFit/>
          </a:bodyPr>
          <a:lstStyle/>
          <a:p>
            <a:r>
              <a:rPr lang="en-US" altLang="zh-CN" b="1" dirty="0" smtClean="0"/>
              <a:t>n</a:t>
            </a:r>
            <a:r>
              <a:rPr lang="zh-CN" altLang="en-US" dirty="0" smtClean="0"/>
              <a:t>与</a:t>
            </a:r>
            <a:r>
              <a:rPr lang="en-US" altLang="zh-CN" b="1" dirty="0" smtClean="0"/>
              <a:t>n ′</a:t>
            </a:r>
            <a:r>
              <a:rPr lang="zh-CN" altLang="en-US" dirty="0" smtClean="0"/>
              <a:t>之差</a:t>
            </a:r>
            <a:r>
              <a:rPr lang="el-GR" altLang="zh-CN" dirty="0" smtClean="0"/>
              <a:t>Δ</a:t>
            </a:r>
            <a:r>
              <a:rPr lang="en-US" altLang="zh-CN" b="1" dirty="0" smtClean="0"/>
              <a:t>n</a:t>
            </a:r>
            <a:r>
              <a:rPr lang="zh-CN" altLang="en-US" dirty="0" smtClean="0"/>
              <a:t>为</a:t>
            </a:r>
            <a:endParaRPr lang="zh-CN" altLang="en-US" dirty="0"/>
          </a:p>
        </p:txBody>
      </p:sp>
      <p:graphicFrame>
        <p:nvGraphicFramePr>
          <p:cNvPr id="3" name="对象 2"/>
          <p:cNvGraphicFramePr>
            <a:graphicFrameLocks noChangeAspect="1"/>
          </p:cNvGraphicFramePr>
          <p:nvPr/>
        </p:nvGraphicFramePr>
        <p:xfrm>
          <a:off x="2143108" y="1142983"/>
          <a:ext cx="4286280" cy="1905013"/>
        </p:xfrm>
        <a:graphic>
          <a:graphicData uri="http://schemas.openxmlformats.org/presentationml/2006/ole">
            <mc:AlternateContent xmlns:mc="http://schemas.openxmlformats.org/markup-compatibility/2006">
              <mc:Choice xmlns:v="urn:schemas-microsoft-com:vml" Requires="v">
                <p:oleObj spid="_x0000_s56337" name="Equation" r:id="rId3" imgW="2857320" imgH="1269720" progId="Equation.3">
                  <p:embed/>
                </p:oleObj>
              </mc:Choice>
              <mc:Fallback>
                <p:oleObj name="Equation" r:id="rId3" imgW="2857320" imgH="1269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08" y="1142983"/>
                        <a:ext cx="4286280" cy="19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428596" y="3286124"/>
          <a:ext cx="6000792" cy="459635"/>
        </p:xfrm>
        <a:graphic>
          <a:graphicData uri="http://schemas.openxmlformats.org/presentationml/2006/ole">
            <mc:AlternateContent xmlns:mc="http://schemas.openxmlformats.org/markup-compatibility/2006">
              <mc:Choice xmlns:v="urn:schemas-microsoft-com:vml" Requires="v">
                <p:oleObj spid="_x0000_s56338" name="Equation" r:id="rId5" imgW="2984400" imgH="228600" progId="Equation.3">
                  <p:embed/>
                </p:oleObj>
              </mc:Choice>
              <mc:Fallback>
                <p:oleObj name="Equation" r:id="rId5" imgW="298440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596" y="3286124"/>
                        <a:ext cx="6000792" cy="459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428596" y="4000504"/>
            <a:ext cx="646331" cy="369332"/>
          </a:xfrm>
          <a:prstGeom prst="rect">
            <a:avLst/>
          </a:prstGeom>
          <a:noFill/>
        </p:spPr>
        <p:txBody>
          <a:bodyPr wrap="none" rtlCol="0">
            <a:spAutoFit/>
          </a:bodyPr>
          <a:lstStyle/>
          <a:p>
            <a:r>
              <a:rPr lang="zh-CN" altLang="en-US" dirty="0" smtClean="0"/>
              <a:t>所以</a:t>
            </a:r>
            <a:endParaRPr lang="zh-CN" altLang="en-US" dirty="0"/>
          </a:p>
        </p:txBody>
      </p:sp>
      <p:graphicFrame>
        <p:nvGraphicFramePr>
          <p:cNvPr id="6" name="对象 5"/>
          <p:cNvGraphicFramePr>
            <a:graphicFrameLocks noChangeAspect="1"/>
          </p:cNvGraphicFramePr>
          <p:nvPr/>
        </p:nvGraphicFramePr>
        <p:xfrm>
          <a:off x="1857356" y="4000503"/>
          <a:ext cx="4786346" cy="2127264"/>
        </p:xfrm>
        <a:graphic>
          <a:graphicData uri="http://schemas.openxmlformats.org/presentationml/2006/ole">
            <mc:AlternateContent xmlns:mc="http://schemas.openxmlformats.org/markup-compatibility/2006">
              <mc:Choice xmlns:v="urn:schemas-microsoft-com:vml" Requires="v">
                <p:oleObj spid="_x0000_s56339" name="Equation" r:id="rId7" imgW="2743200" imgH="1218960" progId="Equation.3">
                  <p:embed/>
                </p:oleObj>
              </mc:Choice>
              <mc:Fallback>
                <p:oleObj name="Equation" r:id="rId7" imgW="2743200" imgH="12189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7356" y="4000503"/>
                        <a:ext cx="4786346" cy="2127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500042"/>
            <a:ext cx="8013732" cy="1200329"/>
          </a:xfrm>
          <a:prstGeom prst="rect">
            <a:avLst/>
          </a:prstGeom>
          <a:noFill/>
        </p:spPr>
        <p:txBody>
          <a:bodyPr wrap="none" rtlCol="0">
            <a:spAutoFit/>
          </a:bodyPr>
          <a:lstStyle/>
          <a:p>
            <a:r>
              <a:rPr lang="zh-CN" altLang="en-US" dirty="0" smtClean="0"/>
              <a:t>上式就是</a:t>
            </a:r>
            <a:r>
              <a:rPr lang="el-GR" altLang="zh-CN" dirty="0" smtClean="0"/>
              <a:t>Δ</a:t>
            </a:r>
            <a:r>
              <a:rPr lang="en-US" altLang="zh-CN" dirty="0" smtClean="0"/>
              <a:t>n</a:t>
            </a:r>
            <a:r>
              <a:rPr lang="zh-CN" altLang="en-US" dirty="0" smtClean="0"/>
              <a:t>的坐标分解式，称为倾斜矢量的坐标公式。式中</a:t>
            </a:r>
            <a:r>
              <a:rPr lang="en-US" altLang="zh-CN" dirty="0" smtClean="0"/>
              <a:t>z=0</a:t>
            </a:r>
            <a:r>
              <a:rPr lang="zh-CN" altLang="en-US" dirty="0" smtClean="0"/>
              <a:t>表示</a:t>
            </a:r>
            <a:r>
              <a:rPr lang="el-GR" altLang="zh-CN" dirty="0" smtClean="0"/>
              <a:t>Δ</a:t>
            </a:r>
            <a:r>
              <a:rPr lang="en-US" altLang="zh-CN" dirty="0" smtClean="0"/>
              <a:t>n</a:t>
            </a:r>
            <a:r>
              <a:rPr lang="zh-CN" altLang="en-US" dirty="0" smtClean="0"/>
              <a:t>在</a:t>
            </a:r>
            <a:r>
              <a:rPr lang="en-US" altLang="zh-CN" dirty="0" err="1" smtClean="0"/>
              <a:t>xcy</a:t>
            </a:r>
            <a:endParaRPr lang="en-US" altLang="zh-CN" dirty="0" smtClean="0"/>
          </a:p>
          <a:p>
            <a:r>
              <a:rPr lang="zh-CN" altLang="en-US" dirty="0" smtClean="0"/>
              <a:t>平面内。</a:t>
            </a:r>
            <a:r>
              <a:rPr lang="el-GR" altLang="zh-CN" dirty="0" smtClean="0"/>
              <a:t> Δ</a:t>
            </a:r>
            <a:r>
              <a:rPr lang="en-US" altLang="zh-CN" dirty="0" smtClean="0"/>
              <a:t>n</a:t>
            </a:r>
            <a:r>
              <a:rPr lang="zh-CN" altLang="en-US" dirty="0" smtClean="0"/>
              <a:t>的指向代表了平面</a:t>
            </a:r>
            <a:r>
              <a:rPr lang="en-US" altLang="zh-CN" dirty="0" smtClean="0"/>
              <a:t>M ′</a:t>
            </a:r>
            <a:r>
              <a:rPr lang="zh-CN" altLang="en-US" dirty="0" smtClean="0"/>
              <a:t>相对于平面</a:t>
            </a:r>
            <a:r>
              <a:rPr lang="en-US" altLang="zh-CN" dirty="0" smtClean="0"/>
              <a:t>M</a:t>
            </a:r>
            <a:r>
              <a:rPr lang="zh-CN" altLang="en-US" dirty="0" smtClean="0"/>
              <a:t>的倾斜方向，</a:t>
            </a:r>
            <a:r>
              <a:rPr lang="el-GR" altLang="zh-CN" dirty="0" smtClean="0"/>
              <a:t> Δ</a:t>
            </a:r>
            <a:r>
              <a:rPr lang="en-US" altLang="zh-CN" dirty="0" smtClean="0"/>
              <a:t>n</a:t>
            </a:r>
            <a:r>
              <a:rPr lang="zh-CN" altLang="en-US" dirty="0" smtClean="0"/>
              <a:t>与</a:t>
            </a:r>
            <a:r>
              <a:rPr lang="en-US" altLang="zh-CN" dirty="0" smtClean="0"/>
              <a:t>y</a:t>
            </a:r>
            <a:r>
              <a:rPr lang="zh-CN" altLang="en-US" dirty="0" smtClean="0"/>
              <a:t>轴的夹角</a:t>
            </a:r>
            <a:endParaRPr lang="en-US" altLang="zh-CN" dirty="0" smtClean="0"/>
          </a:p>
          <a:p>
            <a:r>
              <a:rPr lang="el-GR" altLang="zh-CN" dirty="0" smtClean="0"/>
              <a:t>Α</a:t>
            </a:r>
            <a:r>
              <a:rPr lang="zh-CN" altLang="en-US" dirty="0" smtClean="0"/>
              <a:t>就是地面倾斜的方位角。由图可得</a:t>
            </a:r>
            <a:endParaRPr lang="en-US" altLang="zh-CN" dirty="0" smtClean="0"/>
          </a:p>
          <a:p>
            <a:endParaRPr lang="zh-CN" altLang="en-US" dirty="0"/>
          </a:p>
        </p:txBody>
      </p:sp>
      <p:pic>
        <p:nvPicPr>
          <p:cNvPr id="57346" name="Picture 2"/>
          <p:cNvPicPr>
            <a:picLocks noChangeAspect="1" noChangeArrowheads="1"/>
          </p:cNvPicPr>
          <p:nvPr/>
        </p:nvPicPr>
        <p:blipFill>
          <a:blip r:embed="rId3" cstate="print"/>
          <a:srcRect/>
          <a:stretch>
            <a:fillRect/>
          </a:stretch>
        </p:blipFill>
        <p:spPr bwMode="auto">
          <a:xfrm>
            <a:off x="5286380" y="1428736"/>
            <a:ext cx="3064762" cy="2851429"/>
          </a:xfrm>
          <a:prstGeom prst="rect">
            <a:avLst/>
          </a:prstGeom>
          <a:noFill/>
          <a:ln w="9525">
            <a:noFill/>
            <a:miter lim="800000"/>
            <a:headEnd/>
            <a:tailEnd/>
          </a:ln>
          <a:effectLst/>
        </p:spPr>
      </p:pic>
      <p:graphicFrame>
        <p:nvGraphicFramePr>
          <p:cNvPr id="4" name="对象 3"/>
          <p:cNvGraphicFramePr>
            <a:graphicFrameLocks noChangeAspect="1"/>
          </p:cNvGraphicFramePr>
          <p:nvPr/>
        </p:nvGraphicFramePr>
        <p:xfrm>
          <a:off x="1714480" y="1428735"/>
          <a:ext cx="1071570" cy="1627199"/>
        </p:xfrm>
        <a:graphic>
          <a:graphicData uri="http://schemas.openxmlformats.org/presentationml/2006/ole">
            <mc:AlternateContent xmlns:mc="http://schemas.openxmlformats.org/markup-compatibility/2006">
              <mc:Choice xmlns:v="urn:schemas-microsoft-com:vml" Requires="v">
                <p:oleObj spid="_x0000_s57372" name="Equation" r:id="rId4" imgW="685800" imgH="1041120" progId="Equation.3">
                  <p:embed/>
                </p:oleObj>
              </mc:Choice>
              <mc:Fallback>
                <p:oleObj name="Equation" r:id="rId4" imgW="685800" imgH="104112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480" y="1428735"/>
                        <a:ext cx="1071570" cy="1627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785786" y="3571876"/>
            <a:ext cx="4437433" cy="646331"/>
          </a:xfrm>
          <a:prstGeom prst="rect">
            <a:avLst/>
          </a:prstGeom>
          <a:noFill/>
        </p:spPr>
        <p:txBody>
          <a:bodyPr wrap="none" rtlCol="0">
            <a:spAutoFit/>
          </a:bodyPr>
          <a:lstStyle/>
          <a:p>
            <a:r>
              <a:rPr lang="zh-CN" altLang="en-US" dirty="0" smtClean="0"/>
              <a:t>由于地倾斜量等于</a:t>
            </a:r>
            <a:r>
              <a:rPr lang="en-US" altLang="zh-CN" b="1" dirty="0" smtClean="0"/>
              <a:t>n</a:t>
            </a:r>
            <a:r>
              <a:rPr lang="zh-CN" altLang="en-US" dirty="0" smtClean="0"/>
              <a:t>与</a:t>
            </a:r>
            <a:r>
              <a:rPr lang="en-US" altLang="zh-CN" b="1" dirty="0" smtClean="0"/>
              <a:t>n′</a:t>
            </a:r>
            <a:r>
              <a:rPr lang="zh-CN" altLang="en-US" dirty="0" smtClean="0"/>
              <a:t>之间的夹角，且</a:t>
            </a:r>
            <a:r>
              <a:rPr lang="el-GR" altLang="zh-CN" dirty="0" smtClean="0"/>
              <a:t>ψ</a:t>
            </a:r>
            <a:endParaRPr lang="en-US" altLang="zh-CN" dirty="0" smtClean="0"/>
          </a:p>
          <a:p>
            <a:r>
              <a:rPr lang="zh-CN" altLang="en-US" dirty="0" smtClean="0"/>
              <a:t>值很小，故</a:t>
            </a:r>
            <a:endParaRPr lang="zh-CN" altLang="en-US" dirty="0"/>
          </a:p>
        </p:txBody>
      </p:sp>
      <p:graphicFrame>
        <p:nvGraphicFramePr>
          <p:cNvPr id="6" name="对象 5"/>
          <p:cNvGraphicFramePr>
            <a:graphicFrameLocks noChangeAspect="1"/>
          </p:cNvGraphicFramePr>
          <p:nvPr/>
        </p:nvGraphicFramePr>
        <p:xfrm>
          <a:off x="2000232" y="4214817"/>
          <a:ext cx="1357322" cy="810015"/>
        </p:xfrm>
        <a:graphic>
          <a:graphicData uri="http://schemas.openxmlformats.org/presentationml/2006/ole">
            <mc:AlternateContent xmlns:mc="http://schemas.openxmlformats.org/markup-compatibility/2006">
              <mc:Choice xmlns:v="urn:schemas-microsoft-com:vml" Requires="v">
                <p:oleObj spid="_x0000_s57373" name="Equation" r:id="rId6" imgW="787320" imgH="469800" progId="Equation.3">
                  <p:embed/>
                </p:oleObj>
              </mc:Choice>
              <mc:Fallback>
                <p:oleObj name="Equation" r:id="rId6" imgW="787320" imgH="4698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32" y="4214817"/>
                        <a:ext cx="1357322" cy="8100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928662" y="5143512"/>
            <a:ext cx="6032421" cy="646331"/>
          </a:xfrm>
          <a:prstGeom prst="rect">
            <a:avLst/>
          </a:prstGeom>
          <a:noFill/>
        </p:spPr>
        <p:txBody>
          <a:bodyPr wrap="none" rtlCol="0">
            <a:spAutoFit/>
          </a:bodyPr>
          <a:lstStyle/>
          <a:p>
            <a:r>
              <a:rPr lang="zh-CN" altLang="en-US" dirty="0" smtClean="0"/>
              <a:t>因为单位矢量的模等于</a:t>
            </a:r>
            <a:r>
              <a:rPr lang="en-US" altLang="zh-CN" dirty="0" smtClean="0"/>
              <a:t>1</a:t>
            </a:r>
            <a:r>
              <a:rPr lang="zh-CN" altLang="en-US" dirty="0" smtClean="0"/>
              <a:t>，所以</a:t>
            </a:r>
            <a:endParaRPr lang="en-US" altLang="zh-CN" dirty="0" smtClean="0"/>
          </a:p>
          <a:p>
            <a:r>
              <a:rPr lang="zh-CN" altLang="en-US" dirty="0" smtClean="0"/>
              <a:t>式中                              ，因此得到地倾斜量的计算公式为</a:t>
            </a:r>
            <a:endParaRPr lang="zh-CN" altLang="en-US" dirty="0"/>
          </a:p>
        </p:txBody>
      </p:sp>
      <p:graphicFrame>
        <p:nvGraphicFramePr>
          <p:cNvPr id="57349" name="Object 5"/>
          <p:cNvGraphicFramePr>
            <a:graphicFrameLocks noChangeAspect="1"/>
          </p:cNvGraphicFramePr>
          <p:nvPr/>
        </p:nvGraphicFramePr>
        <p:xfrm>
          <a:off x="4308475" y="5114925"/>
          <a:ext cx="1312863" cy="438150"/>
        </p:xfrm>
        <a:graphic>
          <a:graphicData uri="http://schemas.openxmlformats.org/presentationml/2006/ole">
            <mc:AlternateContent xmlns:mc="http://schemas.openxmlformats.org/markup-compatibility/2006">
              <mc:Choice xmlns:v="urn:schemas-microsoft-com:vml" Requires="v">
                <p:oleObj spid="_x0000_s57374" name="Equation" r:id="rId8" imgW="761760" imgH="253800" progId="Equation.3">
                  <p:embed/>
                </p:oleObj>
              </mc:Choice>
              <mc:Fallback>
                <p:oleObj name="Equation" r:id="rId8" imgW="761760" imgH="2538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8475" y="5114925"/>
                        <a:ext cx="1312863"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0" name="Object 6"/>
          <p:cNvGraphicFramePr>
            <a:graphicFrameLocks noChangeAspect="1"/>
          </p:cNvGraphicFramePr>
          <p:nvPr/>
        </p:nvGraphicFramePr>
        <p:xfrm>
          <a:off x="1571604" y="5357826"/>
          <a:ext cx="1684337" cy="503238"/>
        </p:xfrm>
        <a:graphic>
          <a:graphicData uri="http://schemas.openxmlformats.org/presentationml/2006/ole">
            <mc:AlternateContent xmlns:mc="http://schemas.openxmlformats.org/markup-compatibility/2006">
              <mc:Choice xmlns:v="urn:schemas-microsoft-com:vml" Requires="v">
                <p:oleObj spid="_x0000_s57375" name="Equation" r:id="rId10" imgW="977760" imgH="291960" progId="Equation.3">
                  <p:embed/>
                </p:oleObj>
              </mc:Choice>
              <mc:Fallback>
                <p:oleObj name="Equation" r:id="rId10" imgW="977760" imgH="291960" progId="Equation.3">
                  <p:embed/>
                  <p:pic>
                    <p:nvPicPr>
                      <p:cNvPr id="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1604" y="5357826"/>
                        <a:ext cx="168433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1" name="Object 7"/>
          <p:cNvGraphicFramePr>
            <a:graphicFrameLocks noChangeAspect="1"/>
          </p:cNvGraphicFramePr>
          <p:nvPr/>
        </p:nvGraphicFramePr>
        <p:xfrm>
          <a:off x="3259138" y="5940425"/>
          <a:ext cx="1881187" cy="481013"/>
        </p:xfrm>
        <a:graphic>
          <a:graphicData uri="http://schemas.openxmlformats.org/presentationml/2006/ole">
            <mc:AlternateContent xmlns:mc="http://schemas.openxmlformats.org/markup-compatibility/2006">
              <mc:Choice xmlns:v="urn:schemas-microsoft-com:vml" Requires="v">
                <p:oleObj spid="_x0000_s57376" name="Equation" r:id="rId12" imgW="1091880" imgH="279360" progId="Equation.3">
                  <p:embed/>
                </p:oleObj>
              </mc:Choice>
              <mc:Fallback>
                <p:oleObj name="Equation" r:id="rId12" imgW="1091880" imgH="279360" progId="Equation.3">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9138" y="5940425"/>
                        <a:ext cx="1881187" cy="48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a:stretch>
            <a:fillRect/>
          </a:stretch>
        </p:blipFill>
        <p:spPr bwMode="auto">
          <a:xfrm>
            <a:off x="4903004" y="142853"/>
            <a:ext cx="3988864" cy="3429024"/>
          </a:xfrm>
          <a:prstGeom prst="rect">
            <a:avLst/>
          </a:prstGeom>
          <a:noFill/>
          <a:ln w="9525">
            <a:noFill/>
            <a:miter lim="800000"/>
            <a:headEnd/>
            <a:tailEnd/>
          </a:ln>
          <a:effectLst/>
        </p:spPr>
      </p:pic>
      <p:sp>
        <p:nvSpPr>
          <p:cNvPr id="4" name="TextBox 3"/>
          <p:cNvSpPr txBox="1"/>
          <p:nvPr/>
        </p:nvSpPr>
        <p:spPr>
          <a:xfrm>
            <a:off x="285720" y="714356"/>
            <a:ext cx="4762842" cy="2585323"/>
          </a:xfrm>
          <a:prstGeom prst="rect">
            <a:avLst/>
          </a:prstGeom>
          <a:noFill/>
        </p:spPr>
        <p:txBody>
          <a:bodyPr wrap="none" rtlCol="0">
            <a:spAutoFit/>
          </a:bodyPr>
          <a:lstStyle/>
          <a:p>
            <a:r>
              <a:rPr lang="zh-CN" altLang="en-US" dirty="0" smtClean="0"/>
              <a:t>一个固定的水准场地，如图所示，</a:t>
            </a:r>
            <a:r>
              <a:rPr lang="en-US" altLang="zh-CN" dirty="0" smtClean="0"/>
              <a:t>CB</a:t>
            </a:r>
            <a:r>
              <a:rPr lang="zh-CN" altLang="en-US" dirty="0" smtClean="0"/>
              <a:t>边的</a:t>
            </a:r>
            <a:endParaRPr lang="en-US" altLang="zh-CN" dirty="0" smtClean="0"/>
          </a:p>
          <a:p>
            <a:r>
              <a:rPr lang="zh-CN" altLang="en-US" dirty="0" smtClean="0"/>
              <a:t>方位角，</a:t>
            </a:r>
            <a:r>
              <a:rPr lang="en-US" altLang="zh-CN" dirty="0" smtClean="0"/>
              <a:t>CA</a:t>
            </a:r>
            <a:r>
              <a:rPr lang="zh-CN" altLang="en-US" dirty="0" smtClean="0"/>
              <a:t>、与</a:t>
            </a:r>
            <a:r>
              <a:rPr lang="en-US" altLang="zh-CN" dirty="0" smtClean="0"/>
              <a:t>CB</a:t>
            </a:r>
            <a:r>
              <a:rPr lang="zh-CN" altLang="en-US" dirty="0" smtClean="0"/>
              <a:t>边的夹角以及边长都是</a:t>
            </a:r>
            <a:endParaRPr lang="en-US" altLang="zh-CN" dirty="0" smtClean="0"/>
          </a:p>
          <a:p>
            <a:r>
              <a:rPr lang="zh-CN" altLang="en-US" dirty="0" smtClean="0"/>
              <a:t>常数。如果通过复测成果计算出</a:t>
            </a:r>
            <a:r>
              <a:rPr lang="el-GR" altLang="zh-CN" dirty="0" smtClean="0"/>
              <a:t>Δ</a:t>
            </a:r>
            <a:r>
              <a:rPr lang="en-US" altLang="zh-CN" dirty="0" smtClean="0"/>
              <a:t>h</a:t>
            </a:r>
            <a:r>
              <a:rPr lang="en-US" altLang="zh-CN" baseline="-25000" dirty="0" smtClean="0"/>
              <a:t>a</a:t>
            </a:r>
            <a:r>
              <a:rPr lang="zh-CN" altLang="en-US" dirty="0" smtClean="0"/>
              <a:t>和</a:t>
            </a:r>
            <a:r>
              <a:rPr lang="el-GR" altLang="zh-CN" dirty="0" smtClean="0"/>
              <a:t>Δ</a:t>
            </a:r>
            <a:r>
              <a:rPr lang="en-US" altLang="zh-CN" dirty="0" err="1" smtClean="0"/>
              <a:t>h</a:t>
            </a:r>
            <a:r>
              <a:rPr lang="en-US" altLang="zh-CN" baseline="-25000" dirty="0" err="1" smtClean="0"/>
              <a:t>b</a:t>
            </a:r>
            <a:r>
              <a:rPr lang="zh-CN" altLang="en-US" dirty="0" smtClean="0"/>
              <a:t>，</a:t>
            </a:r>
            <a:endParaRPr lang="en-US" altLang="zh-CN" dirty="0" smtClean="0"/>
          </a:p>
          <a:p>
            <a:r>
              <a:rPr lang="zh-CN" altLang="en-US" dirty="0" smtClean="0"/>
              <a:t>，就可以求出地倾斜方位角和地倾斜量。</a:t>
            </a:r>
            <a:endParaRPr lang="en-US" altLang="zh-CN" dirty="0" smtClean="0"/>
          </a:p>
          <a:p>
            <a:endParaRPr lang="en-US" altLang="zh-CN" dirty="0" smtClean="0"/>
          </a:p>
          <a:p>
            <a:r>
              <a:rPr lang="en-US" altLang="zh-CN" dirty="0" smtClean="0"/>
              <a:t>A</a:t>
            </a:r>
            <a:r>
              <a:rPr lang="zh-CN" altLang="en-US" dirty="0" smtClean="0"/>
              <a:t>、</a:t>
            </a:r>
            <a:r>
              <a:rPr lang="en-US" altLang="zh-CN" dirty="0" smtClean="0"/>
              <a:t>B</a:t>
            </a:r>
            <a:r>
              <a:rPr lang="zh-CN" altLang="en-US" dirty="0" smtClean="0"/>
              <a:t>两点高程变化量</a:t>
            </a:r>
            <a:r>
              <a:rPr lang="el-GR" altLang="zh-CN" dirty="0" smtClean="0"/>
              <a:t>Δ</a:t>
            </a:r>
            <a:r>
              <a:rPr lang="en-US" altLang="zh-CN" dirty="0" smtClean="0"/>
              <a:t>h</a:t>
            </a:r>
            <a:r>
              <a:rPr lang="en-US" altLang="zh-CN" baseline="-25000" dirty="0" smtClean="0"/>
              <a:t>a</a:t>
            </a:r>
            <a:r>
              <a:rPr lang="zh-CN" altLang="en-US" dirty="0" smtClean="0"/>
              <a:t>和</a:t>
            </a:r>
            <a:r>
              <a:rPr lang="el-GR" altLang="zh-CN" dirty="0" smtClean="0"/>
              <a:t>Δ</a:t>
            </a:r>
            <a:r>
              <a:rPr lang="en-US" altLang="zh-CN" dirty="0" err="1" smtClean="0"/>
              <a:t>h</a:t>
            </a:r>
            <a:r>
              <a:rPr lang="en-US" altLang="zh-CN" baseline="-25000" dirty="0" err="1" smtClean="0"/>
              <a:t>b</a:t>
            </a:r>
            <a:r>
              <a:rPr lang="zh-CN" altLang="en-US" dirty="0" smtClean="0"/>
              <a:t>的计算方法。</a:t>
            </a:r>
            <a:endParaRPr lang="en-US" altLang="zh-CN" dirty="0" smtClean="0"/>
          </a:p>
          <a:p>
            <a:r>
              <a:rPr lang="zh-CN" altLang="en-US" dirty="0" smtClean="0"/>
              <a:t>设</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各点高程分别为</a:t>
            </a:r>
            <a:r>
              <a:rPr lang="en-US" altLang="zh-CN" dirty="0" smtClean="0"/>
              <a:t>H</a:t>
            </a:r>
            <a:r>
              <a:rPr lang="en-US" altLang="zh-CN" baseline="-25000" dirty="0" smtClean="0"/>
              <a:t>A</a:t>
            </a:r>
            <a:r>
              <a:rPr lang="zh-CN" altLang="en-US" dirty="0" smtClean="0"/>
              <a:t>、</a:t>
            </a:r>
            <a:r>
              <a:rPr lang="en-US" altLang="zh-CN" dirty="0" smtClean="0"/>
              <a:t>H</a:t>
            </a:r>
            <a:r>
              <a:rPr lang="en-US" altLang="zh-CN" baseline="-25000" dirty="0" smtClean="0"/>
              <a:t>B</a:t>
            </a:r>
            <a:r>
              <a:rPr lang="zh-CN" altLang="en-US" dirty="0" smtClean="0"/>
              <a:t>、</a:t>
            </a:r>
            <a:r>
              <a:rPr lang="en-US" altLang="zh-CN" dirty="0" smtClean="0"/>
              <a:t>H</a:t>
            </a:r>
            <a:r>
              <a:rPr lang="en-US" altLang="zh-CN" baseline="-25000" dirty="0" smtClean="0"/>
              <a:t>C</a:t>
            </a:r>
            <a:r>
              <a:rPr lang="zh-CN" altLang="en-US" dirty="0" smtClean="0"/>
              <a:t>，</a:t>
            </a:r>
            <a:endParaRPr lang="en-US" altLang="zh-CN" dirty="0" smtClean="0"/>
          </a:p>
          <a:p>
            <a:r>
              <a:rPr lang="zh-CN" altLang="en-US" dirty="0" smtClean="0"/>
              <a:t>则</a:t>
            </a:r>
            <a:r>
              <a:rPr lang="en-US" altLang="zh-CN" dirty="0" smtClean="0"/>
              <a:t>C</a:t>
            </a:r>
            <a:r>
              <a:rPr lang="zh-CN" altLang="en-US" dirty="0" smtClean="0"/>
              <a:t>至</a:t>
            </a:r>
            <a:r>
              <a:rPr lang="en-US" altLang="zh-CN" dirty="0" smtClean="0"/>
              <a:t>A</a:t>
            </a:r>
            <a:r>
              <a:rPr lang="zh-CN" altLang="en-US" dirty="0" smtClean="0"/>
              <a:t>和</a:t>
            </a:r>
            <a:r>
              <a:rPr lang="en-US" altLang="zh-CN" dirty="0" smtClean="0"/>
              <a:t>C</a:t>
            </a:r>
            <a:r>
              <a:rPr lang="zh-CN" altLang="en-US" dirty="0" smtClean="0"/>
              <a:t>至</a:t>
            </a:r>
            <a:r>
              <a:rPr lang="en-US" altLang="zh-CN" dirty="0" smtClean="0"/>
              <a:t>B</a:t>
            </a:r>
            <a:r>
              <a:rPr lang="zh-CN" altLang="en-US" dirty="0" smtClean="0"/>
              <a:t>的高差为</a:t>
            </a:r>
            <a:endParaRPr lang="en-US" altLang="zh-CN" dirty="0" smtClean="0"/>
          </a:p>
          <a:p>
            <a:endParaRPr lang="zh-CN" altLang="en-US" dirty="0"/>
          </a:p>
        </p:txBody>
      </p:sp>
      <p:graphicFrame>
        <p:nvGraphicFramePr>
          <p:cNvPr id="5" name="对象 4"/>
          <p:cNvGraphicFramePr>
            <a:graphicFrameLocks noChangeAspect="1"/>
          </p:cNvGraphicFramePr>
          <p:nvPr/>
        </p:nvGraphicFramePr>
        <p:xfrm>
          <a:off x="2500298" y="3071809"/>
          <a:ext cx="1785950" cy="837853"/>
        </p:xfrm>
        <a:graphic>
          <a:graphicData uri="http://schemas.openxmlformats.org/presentationml/2006/ole">
            <mc:AlternateContent xmlns:mc="http://schemas.openxmlformats.org/markup-compatibility/2006">
              <mc:Choice xmlns:v="urn:schemas-microsoft-com:vml" Requires="v">
                <p:oleObj spid="_x0000_s58380" name="Equation" r:id="rId4" imgW="1028520" imgH="482400" progId="Equation.3">
                  <p:embed/>
                </p:oleObj>
              </mc:Choice>
              <mc:Fallback>
                <p:oleObj name="Equation" r:id="rId4" imgW="1028520" imgH="482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298" y="3071809"/>
                        <a:ext cx="1785950" cy="837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42844" y="4071942"/>
            <a:ext cx="8956298" cy="369332"/>
          </a:xfrm>
          <a:prstGeom prst="rect">
            <a:avLst/>
          </a:prstGeom>
          <a:noFill/>
        </p:spPr>
        <p:txBody>
          <a:bodyPr wrap="none" rtlCol="0">
            <a:spAutoFit/>
          </a:bodyPr>
          <a:lstStyle/>
          <a:p>
            <a:r>
              <a:rPr lang="zh-CN" altLang="en-US" dirty="0" smtClean="0"/>
              <a:t>当地块发生倾斜后，高差为</a:t>
            </a:r>
            <a:r>
              <a:rPr lang="en-US" altLang="zh-CN" dirty="0" smtClean="0"/>
              <a:t>h ′ </a:t>
            </a:r>
            <a:r>
              <a:rPr lang="en-US" altLang="zh-CN" baseline="-25000" dirty="0" smtClean="0"/>
              <a:t>CA</a:t>
            </a:r>
            <a:r>
              <a:rPr lang="zh-CN" altLang="en-US" dirty="0" smtClean="0"/>
              <a:t>和</a:t>
            </a:r>
            <a:r>
              <a:rPr lang="en-US" altLang="zh-CN" dirty="0" smtClean="0"/>
              <a:t>h ′ </a:t>
            </a:r>
            <a:r>
              <a:rPr lang="en-US" altLang="zh-CN" baseline="-25000" dirty="0" smtClean="0"/>
              <a:t>CB</a:t>
            </a:r>
            <a:r>
              <a:rPr lang="zh-CN" altLang="en-US" dirty="0" smtClean="0"/>
              <a:t>。设</a:t>
            </a:r>
            <a:r>
              <a:rPr lang="en-US" altLang="zh-CN" dirty="0" smtClean="0"/>
              <a:t>A</a:t>
            </a:r>
            <a:r>
              <a:rPr lang="zh-CN" altLang="en-US" dirty="0" smtClean="0"/>
              <a:t>、</a:t>
            </a:r>
            <a:r>
              <a:rPr lang="en-US" altLang="zh-CN" dirty="0" smtClean="0"/>
              <a:t>B</a:t>
            </a:r>
            <a:r>
              <a:rPr lang="zh-CN" altLang="en-US" dirty="0" smtClean="0"/>
              <a:t>点的高程变化量为</a:t>
            </a:r>
            <a:r>
              <a:rPr lang="el-GR" altLang="zh-CN" dirty="0" smtClean="0"/>
              <a:t>Δ</a:t>
            </a:r>
            <a:r>
              <a:rPr lang="en-US" altLang="zh-CN" dirty="0" smtClean="0"/>
              <a:t>h</a:t>
            </a:r>
            <a:r>
              <a:rPr lang="en-US" altLang="zh-CN" baseline="-25000" dirty="0" smtClean="0"/>
              <a:t>A</a:t>
            </a:r>
            <a:r>
              <a:rPr lang="zh-CN" altLang="en-US" dirty="0" smtClean="0"/>
              <a:t>、</a:t>
            </a:r>
            <a:r>
              <a:rPr lang="el-GR" altLang="zh-CN" dirty="0" smtClean="0"/>
              <a:t>Δ</a:t>
            </a:r>
            <a:r>
              <a:rPr lang="en-US" altLang="zh-CN" dirty="0" smtClean="0"/>
              <a:t>h</a:t>
            </a:r>
            <a:r>
              <a:rPr lang="en-US" altLang="zh-CN" baseline="-25000" dirty="0" smtClean="0"/>
              <a:t>B</a:t>
            </a:r>
            <a:r>
              <a:rPr lang="zh-CN" altLang="en-US" dirty="0" smtClean="0"/>
              <a:t>，则有</a:t>
            </a:r>
            <a:endParaRPr lang="zh-CN" altLang="en-US" dirty="0"/>
          </a:p>
        </p:txBody>
      </p:sp>
      <p:graphicFrame>
        <p:nvGraphicFramePr>
          <p:cNvPr id="7" name="对象 6"/>
          <p:cNvGraphicFramePr>
            <a:graphicFrameLocks noChangeAspect="1"/>
          </p:cNvGraphicFramePr>
          <p:nvPr/>
        </p:nvGraphicFramePr>
        <p:xfrm>
          <a:off x="2000232" y="4786321"/>
          <a:ext cx="3429024" cy="1387467"/>
        </p:xfrm>
        <a:graphic>
          <a:graphicData uri="http://schemas.openxmlformats.org/presentationml/2006/ole">
            <mc:AlternateContent xmlns:mc="http://schemas.openxmlformats.org/markup-compatibility/2006">
              <mc:Choice xmlns:v="urn:schemas-microsoft-com:vml" Requires="v">
                <p:oleObj spid="_x0000_s58381" name="Equation" r:id="rId6" imgW="2197080" imgH="888840" progId="Equation.3">
                  <p:embed/>
                </p:oleObj>
              </mc:Choice>
              <mc:Fallback>
                <p:oleObj name="Equation" r:id="rId6" imgW="2197080" imgH="8888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32" y="4786321"/>
                        <a:ext cx="3429024" cy="1387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85720" y="6215082"/>
            <a:ext cx="8366393" cy="369332"/>
          </a:xfrm>
          <a:prstGeom prst="rect">
            <a:avLst/>
          </a:prstGeom>
          <a:noFill/>
        </p:spPr>
        <p:txBody>
          <a:bodyPr wrap="none" rtlCol="0">
            <a:spAutoFit/>
          </a:bodyPr>
          <a:lstStyle/>
          <a:p>
            <a:r>
              <a:rPr lang="zh-CN" altLang="en-US" dirty="0" smtClean="0"/>
              <a:t>这说明，地块倾斜前后的</a:t>
            </a:r>
            <a:r>
              <a:rPr lang="en-US" altLang="zh-CN" dirty="0" smtClean="0"/>
              <a:t>A</a:t>
            </a:r>
            <a:r>
              <a:rPr lang="zh-CN" altLang="en-US" dirty="0" smtClean="0"/>
              <a:t>、</a:t>
            </a:r>
            <a:r>
              <a:rPr lang="en-US" altLang="zh-CN" dirty="0" smtClean="0"/>
              <a:t>B</a:t>
            </a:r>
            <a:r>
              <a:rPr lang="zh-CN" altLang="en-US" dirty="0" smtClean="0"/>
              <a:t>点的高程变化量就是这两次水准测量高差的变化量</a:t>
            </a: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20" y="1000108"/>
            <a:ext cx="8494633" cy="646331"/>
          </a:xfrm>
          <a:prstGeom prst="rect">
            <a:avLst/>
          </a:prstGeom>
          <a:noFill/>
        </p:spPr>
        <p:txBody>
          <a:bodyPr wrap="none" rtlCol="0">
            <a:spAutoFit/>
          </a:bodyPr>
          <a:lstStyle/>
          <a:p>
            <a:r>
              <a:rPr lang="zh-CN" altLang="en-US" dirty="0" smtClean="0"/>
              <a:t>在实际工作中，三角形水准测量是按闭合环路进行的。当水准测线按正东西，正南</a:t>
            </a:r>
            <a:endParaRPr lang="en-US" altLang="zh-CN" dirty="0" smtClean="0"/>
          </a:p>
          <a:p>
            <a:r>
              <a:rPr lang="zh-CN" altLang="en-US" dirty="0" smtClean="0"/>
              <a:t>北布设时，东西方向的倾斜分量和北南方向的倾斜分量是</a:t>
            </a:r>
            <a:endParaRPr lang="zh-CN" altLang="en-US" dirty="0"/>
          </a:p>
        </p:txBody>
      </p:sp>
      <p:sp>
        <p:nvSpPr>
          <p:cNvPr id="4" name="矩形 3"/>
          <p:cNvSpPr/>
          <p:nvPr/>
        </p:nvSpPr>
        <p:spPr>
          <a:xfrm>
            <a:off x="4000496" y="2500306"/>
            <a:ext cx="1428760" cy="1938992"/>
          </a:xfrm>
          <a:prstGeom prst="rect">
            <a:avLst/>
          </a:prstGeom>
          <a:noFill/>
        </p:spPr>
        <p:txBody>
          <a:bodyPr wrap="square" lIns="91440" tIns="45720" rIns="91440" bIns="45720">
            <a:spAutoFit/>
          </a:bodyPr>
          <a:lstStyle/>
          <a:p>
            <a:pPr algn="ctr"/>
            <a:r>
              <a:rPr lang="zh-CN" altLang="en-US" sz="120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a:t>
            </a:r>
            <a:endParaRPr lang="zh-CN" altLang="en-US" sz="120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428604"/>
            <a:ext cx="8121134" cy="923330"/>
          </a:xfrm>
          <a:prstGeom prst="rect">
            <a:avLst/>
          </a:prstGeom>
          <a:noFill/>
        </p:spPr>
        <p:txBody>
          <a:bodyPr wrap="none" rtlCol="0">
            <a:spAutoFit/>
          </a:bodyPr>
          <a:lstStyle/>
          <a:p>
            <a:r>
              <a:rPr lang="zh-CN" altLang="en-US" dirty="0" smtClean="0"/>
              <a:t>地面倾斜计算算例</a:t>
            </a:r>
            <a:endParaRPr lang="en-US" altLang="zh-CN" dirty="0" smtClean="0"/>
          </a:p>
          <a:p>
            <a:r>
              <a:rPr lang="zh-CN" altLang="en-US" dirty="0" smtClean="0"/>
              <a:t>已知某台三角形水准布设如图所示。已知</a:t>
            </a:r>
            <a:r>
              <a:rPr lang="el-GR" altLang="zh-CN" dirty="0" smtClean="0"/>
              <a:t>Δ</a:t>
            </a:r>
            <a:r>
              <a:rPr lang="en-US" altLang="zh-CN" dirty="0" smtClean="0"/>
              <a:t>h</a:t>
            </a:r>
            <a:r>
              <a:rPr lang="en-US" altLang="zh-CN" baseline="-25000" dirty="0" smtClean="0"/>
              <a:t>A</a:t>
            </a:r>
            <a:r>
              <a:rPr lang="en-US" altLang="zh-CN" dirty="0" smtClean="0"/>
              <a:t>=+6.0</a:t>
            </a:r>
            <a:r>
              <a:rPr lang="zh-CN" altLang="en-US" dirty="0" smtClean="0"/>
              <a:t>（</a:t>
            </a:r>
            <a:r>
              <a:rPr lang="en-US" altLang="zh-CN" dirty="0" smtClean="0"/>
              <a:t>mm</a:t>
            </a:r>
            <a:r>
              <a:rPr lang="zh-CN" altLang="en-US" dirty="0" smtClean="0"/>
              <a:t>），</a:t>
            </a:r>
            <a:r>
              <a:rPr lang="el-GR" altLang="zh-CN" dirty="0" smtClean="0"/>
              <a:t>Δ</a:t>
            </a:r>
            <a:r>
              <a:rPr lang="en-US" altLang="zh-CN" dirty="0" smtClean="0"/>
              <a:t>h</a:t>
            </a:r>
            <a:r>
              <a:rPr lang="en-US" altLang="zh-CN" baseline="-25000" dirty="0" smtClean="0"/>
              <a:t>B</a:t>
            </a:r>
            <a:r>
              <a:rPr lang="en-US" altLang="zh-CN" dirty="0" smtClean="0"/>
              <a:t>=-3.0mm</a:t>
            </a:r>
            <a:r>
              <a:rPr lang="zh-CN" altLang="en-US" dirty="0" smtClean="0"/>
              <a:t>，</a:t>
            </a:r>
            <a:endParaRPr lang="en-US" altLang="zh-CN" dirty="0" smtClean="0"/>
          </a:p>
          <a:p>
            <a:r>
              <a:rPr lang="en-US" altLang="zh-CN" dirty="0" smtClean="0"/>
              <a:t>D</a:t>
            </a:r>
            <a:r>
              <a:rPr lang="en-US" altLang="zh-CN" baseline="-25000" dirty="0" smtClean="0"/>
              <a:t>1</a:t>
            </a:r>
            <a:r>
              <a:rPr lang="en-US" altLang="zh-CN" dirty="0" smtClean="0"/>
              <a:t>=506</a:t>
            </a:r>
            <a:r>
              <a:rPr lang="zh-CN" altLang="en-US" dirty="0" smtClean="0"/>
              <a:t>（</a:t>
            </a:r>
            <a:r>
              <a:rPr lang="en-US" altLang="zh-CN" dirty="0" smtClean="0"/>
              <a:t>m</a:t>
            </a:r>
            <a:r>
              <a:rPr lang="zh-CN" altLang="en-US" dirty="0" smtClean="0"/>
              <a:t>），</a:t>
            </a:r>
            <a:r>
              <a:rPr lang="en-US" altLang="zh-CN" dirty="0" smtClean="0"/>
              <a:t>D</a:t>
            </a:r>
            <a:r>
              <a:rPr lang="en-US" altLang="zh-CN" baseline="-25000" dirty="0" smtClean="0"/>
              <a:t>2</a:t>
            </a:r>
            <a:r>
              <a:rPr lang="en-US" altLang="zh-CN" dirty="0" smtClean="0"/>
              <a:t>=434</a:t>
            </a:r>
            <a:r>
              <a:rPr lang="zh-CN" altLang="en-US" dirty="0" smtClean="0"/>
              <a:t>（</a:t>
            </a:r>
            <a:r>
              <a:rPr lang="en-US" altLang="zh-CN" dirty="0" smtClean="0"/>
              <a:t>m</a:t>
            </a:r>
            <a:r>
              <a:rPr lang="zh-CN" altLang="en-US" dirty="0" smtClean="0"/>
              <a:t>），求地面倾斜方位角、地面倾斜量。</a:t>
            </a:r>
            <a:endParaRPr lang="zh-CN" altLang="en-US" dirty="0"/>
          </a:p>
        </p:txBody>
      </p:sp>
      <p:sp>
        <p:nvSpPr>
          <p:cNvPr id="3" name="TextBox 2"/>
          <p:cNvSpPr txBox="1"/>
          <p:nvPr/>
        </p:nvSpPr>
        <p:spPr>
          <a:xfrm>
            <a:off x="214282" y="1571612"/>
            <a:ext cx="3749744" cy="369332"/>
          </a:xfrm>
          <a:prstGeom prst="rect">
            <a:avLst/>
          </a:prstGeom>
          <a:noFill/>
        </p:spPr>
        <p:txBody>
          <a:bodyPr wrap="none" rtlCol="0">
            <a:spAutoFit/>
          </a:bodyPr>
          <a:lstStyle/>
          <a:p>
            <a:r>
              <a:rPr lang="zh-CN" altLang="en-US" dirty="0" smtClean="0"/>
              <a:t>根据</a:t>
            </a:r>
            <a:r>
              <a:rPr lang="en-US" altLang="zh-CN" dirty="0" smtClean="0"/>
              <a:t>A</a:t>
            </a:r>
            <a:r>
              <a:rPr lang="zh-CN" altLang="en-US" dirty="0" smtClean="0"/>
              <a:t>、</a:t>
            </a:r>
            <a:r>
              <a:rPr lang="en-US" altLang="zh-CN" dirty="0" smtClean="0"/>
              <a:t>B</a:t>
            </a:r>
            <a:r>
              <a:rPr lang="zh-CN" altLang="en-US" dirty="0" smtClean="0"/>
              <a:t>点平面坐标计算公式可得</a:t>
            </a:r>
            <a:endParaRPr lang="zh-CN" altLang="en-US" dirty="0"/>
          </a:p>
        </p:txBody>
      </p:sp>
      <p:graphicFrame>
        <p:nvGraphicFramePr>
          <p:cNvPr id="4" name="对象 3"/>
          <p:cNvGraphicFramePr>
            <a:graphicFrameLocks noChangeAspect="1"/>
          </p:cNvGraphicFramePr>
          <p:nvPr/>
        </p:nvGraphicFramePr>
        <p:xfrm>
          <a:off x="1000100" y="2071678"/>
          <a:ext cx="5109748" cy="1437724"/>
        </p:xfrm>
        <a:graphic>
          <a:graphicData uri="http://schemas.openxmlformats.org/presentationml/2006/ole">
            <mc:AlternateContent xmlns:mc="http://schemas.openxmlformats.org/markup-compatibility/2006">
              <mc:Choice xmlns:v="urn:schemas-microsoft-com:vml" Requires="v">
                <p:oleObj spid="_x0000_s59409" name="Equation" r:id="rId3" imgW="3340080" imgH="939600" progId="Equation.3">
                  <p:embed/>
                </p:oleObj>
              </mc:Choice>
              <mc:Fallback>
                <p:oleObj name="Equation" r:id="rId3" imgW="3340080" imgH="939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071678"/>
                        <a:ext cx="5109748" cy="14377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214282" y="3714752"/>
            <a:ext cx="2492990" cy="369332"/>
          </a:xfrm>
          <a:prstGeom prst="rect">
            <a:avLst/>
          </a:prstGeom>
          <a:noFill/>
        </p:spPr>
        <p:txBody>
          <a:bodyPr wrap="none" rtlCol="0">
            <a:spAutoFit/>
          </a:bodyPr>
          <a:lstStyle/>
          <a:p>
            <a:r>
              <a:rPr lang="zh-CN" altLang="en-US" dirty="0" smtClean="0"/>
              <a:t>根据倾斜矢量坐标公式</a:t>
            </a:r>
            <a:endParaRPr lang="zh-CN" altLang="en-US" dirty="0"/>
          </a:p>
        </p:txBody>
      </p:sp>
      <p:graphicFrame>
        <p:nvGraphicFramePr>
          <p:cNvPr id="7" name="对象 6"/>
          <p:cNvGraphicFramePr>
            <a:graphicFrameLocks noChangeAspect="1"/>
          </p:cNvGraphicFramePr>
          <p:nvPr/>
        </p:nvGraphicFramePr>
        <p:xfrm>
          <a:off x="2500298" y="4000503"/>
          <a:ext cx="3429024" cy="1324313"/>
        </p:xfrm>
        <a:graphic>
          <a:graphicData uri="http://schemas.openxmlformats.org/presentationml/2006/ole">
            <mc:AlternateContent xmlns:mc="http://schemas.openxmlformats.org/markup-compatibility/2006">
              <mc:Choice xmlns:v="urn:schemas-microsoft-com:vml" Requires="v">
                <p:oleObj spid="_x0000_s59410" name="Equation" r:id="rId5" imgW="1841400" imgH="711000" progId="Equation.3">
                  <p:embed/>
                </p:oleObj>
              </mc:Choice>
              <mc:Fallback>
                <p:oleObj name="Equation" r:id="rId5" imgW="1841400" imgH="71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0298" y="4000503"/>
                        <a:ext cx="3429024" cy="132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357158" y="5429264"/>
            <a:ext cx="4666662" cy="369332"/>
          </a:xfrm>
          <a:prstGeom prst="rect">
            <a:avLst/>
          </a:prstGeom>
          <a:noFill/>
        </p:spPr>
        <p:txBody>
          <a:bodyPr wrap="none" rtlCol="0">
            <a:spAutoFit/>
          </a:bodyPr>
          <a:lstStyle/>
          <a:p>
            <a:r>
              <a:rPr lang="zh-CN" altLang="en-US" dirty="0" smtClean="0"/>
              <a:t>将</a:t>
            </a:r>
            <a:r>
              <a:rPr lang="el-GR" altLang="zh-CN" dirty="0" smtClean="0"/>
              <a:t>Δ</a:t>
            </a:r>
            <a:r>
              <a:rPr lang="en-US" altLang="zh-CN" dirty="0" smtClean="0"/>
              <a:t>h</a:t>
            </a:r>
            <a:r>
              <a:rPr lang="en-US" altLang="zh-CN" baseline="-25000" dirty="0" smtClean="0"/>
              <a:t>A</a:t>
            </a:r>
            <a:r>
              <a:rPr lang="zh-CN" altLang="en-US" dirty="0" smtClean="0"/>
              <a:t>，</a:t>
            </a:r>
            <a:r>
              <a:rPr lang="el-GR" altLang="zh-CN" dirty="0" smtClean="0"/>
              <a:t>Δ</a:t>
            </a:r>
            <a:r>
              <a:rPr lang="en-US" altLang="zh-CN" dirty="0" smtClean="0"/>
              <a:t>h</a:t>
            </a:r>
            <a:r>
              <a:rPr lang="en-US" altLang="zh-CN" baseline="-25000" dirty="0" smtClean="0"/>
              <a:t>B</a:t>
            </a:r>
            <a:r>
              <a:rPr lang="zh-CN" altLang="en-US" dirty="0" smtClean="0"/>
              <a:t>代入上式的倾斜矢量坐标值为：</a:t>
            </a:r>
            <a:endParaRPr lang="zh-CN" altLang="en-US" dirty="0"/>
          </a:p>
        </p:txBody>
      </p:sp>
      <p:graphicFrame>
        <p:nvGraphicFramePr>
          <p:cNvPr id="9" name="对象 8"/>
          <p:cNvGraphicFramePr>
            <a:graphicFrameLocks noChangeAspect="1"/>
          </p:cNvGraphicFramePr>
          <p:nvPr/>
        </p:nvGraphicFramePr>
        <p:xfrm>
          <a:off x="3214678" y="5786454"/>
          <a:ext cx="3286148" cy="469450"/>
        </p:xfrm>
        <a:graphic>
          <a:graphicData uri="http://schemas.openxmlformats.org/presentationml/2006/ole">
            <mc:AlternateContent xmlns:mc="http://schemas.openxmlformats.org/markup-compatibility/2006">
              <mc:Choice xmlns:v="urn:schemas-microsoft-com:vml" Requires="v">
                <p:oleObj spid="_x0000_s59411" name="Equation" r:id="rId7" imgW="1422360" imgH="203040" progId="Equation.3">
                  <p:embed/>
                </p:oleObj>
              </mc:Choice>
              <mc:Fallback>
                <p:oleObj name="Equation" r:id="rId7" imgW="142236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4678" y="5786454"/>
                        <a:ext cx="3286148" cy="46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9397" name="Picture 5"/>
          <p:cNvPicPr>
            <a:picLocks noChangeAspect="1" noChangeArrowheads="1"/>
          </p:cNvPicPr>
          <p:nvPr/>
        </p:nvPicPr>
        <p:blipFill>
          <a:blip r:embed="rId9" cstate="print"/>
          <a:srcRect/>
          <a:stretch>
            <a:fillRect/>
          </a:stretch>
        </p:blipFill>
        <p:spPr bwMode="auto">
          <a:xfrm>
            <a:off x="6217663" y="1357298"/>
            <a:ext cx="2926337" cy="3154407"/>
          </a:xfrm>
          <a:prstGeom prst="rect">
            <a:avLst/>
          </a:prstGeom>
          <a:noFill/>
          <a:ln w="9525">
            <a:noFill/>
            <a:miter lim="800000"/>
            <a:headEnd/>
            <a:tailEnd/>
          </a:ln>
          <a:effectLst/>
        </p:spPr>
      </p:pic>
    </p:spTree>
  </p:cSld>
  <p:clrMapOvr>
    <a:masterClrMapping/>
  </p:clrMapOvr>
  <p:transition spd="med"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 calcmode="lin" valueType="num">
                                      <p:cBhvr additive="base">
                                        <p:cTn id="4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6" grpId="0" build="p"/>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3416320" cy="369332"/>
          </a:xfrm>
          <a:prstGeom prst="rect">
            <a:avLst/>
          </a:prstGeom>
          <a:noFill/>
        </p:spPr>
        <p:txBody>
          <a:bodyPr wrap="none" rtlCol="0">
            <a:spAutoFit/>
          </a:bodyPr>
          <a:lstStyle/>
          <a:p>
            <a:r>
              <a:rPr lang="zh-CN" altLang="en-US" dirty="0" smtClean="0"/>
              <a:t>根据倾斜方位角的计算公式可得</a:t>
            </a:r>
            <a:endParaRPr lang="zh-CN" altLang="en-US" dirty="0"/>
          </a:p>
        </p:txBody>
      </p:sp>
      <p:graphicFrame>
        <p:nvGraphicFramePr>
          <p:cNvPr id="3" name="对象 2"/>
          <p:cNvGraphicFramePr>
            <a:graphicFrameLocks noChangeAspect="1"/>
          </p:cNvGraphicFramePr>
          <p:nvPr/>
        </p:nvGraphicFramePr>
        <p:xfrm>
          <a:off x="2000232" y="1000108"/>
          <a:ext cx="2879262" cy="926196"/>
        </p:xfrm>
        <a:graphic>
          <a:graphicData uri="http://schemas.openxmlformats.org/presentationml/2006/ole">
            <mc:AlternateContent xmlns:mc="http://schemas.openxmlformats.org/markup-compatibility/2006">
              <mc:Choice xmlns:v="urn:schemas-microsoft-com:vml" Requires="v">
                <p:oleObj spid="_x0000_s60428" name="Equation" r:id="rId3" imgW="1815840" imgH="583920" progId="Equation.3">
                  <p:embed/>
                </p:oleObj>
              </mc:Choice>
              <mc:Fallback>
                <p:oleObj name="Equation" r:id="rId3" imgW="1815840" imgH="5839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32" y="1000108"/>
                        <a:ext cx="2879262" cy="926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57158" y="2214554"/>
            <a:ext cx="2723823" cy="369332"/>
          </a:xfrm>
          <a:prstGeom prst="rect">
            <a:avLst/>
          </a:prstGeom>
          <a:noFill/>
        </p:spPr>
        <p:txBody>
          <a:bodyPr wrap="none" rtlCol="0">
            <a:spAutoFit/>
          </a:bodyPr>
          <a:lstStyle/>
          <a:p>
            <a:r>
              <a:rPr lang="zh-CN" altLang="en-US" dirty="0" smtClean="0"/>
              <a:t>根据倾斜量计算公式可得</a:t>
            </a:r>
            <a:endParaRPr lang="zh-CN" altLang="en-US" dirty="0"/>
          </a:p>
        </p:txBody>
      </p:sp>
      <p:graphicFrame>
        <p:nvGraphicFramePr>
          <p:cNvPr id="5" name="对象 4"/>
          <p:cNvGraphicFramePr>
            <a:graphicFrameLocks noChangeAspect="1"/>
          </p:cNvGraphicFramePr>
          <p:nvPr/>
        </p:nvGraphicFramePr>
        <p:xfrm>
          <a:off x="2345515" y="2714620"/>
          <a:ext cx="4007671" cy="1285884"/>
        </p:xfrm>
        <a:graphic>
          <a:graphicData uri="http://schemas.openxmlformats.org/presentationml/2006/ole">
            <mc:AlternateContent xmlns:mc="http://schemas.openxmlformats.org/markup-compatibility/2006">
              <mc:Choice xmlns:v="urn:schemas-microsoft-com:vml" Requires="v">
                <p:oleObj spid="_x0000_s60429" name="Equation" r:id="rId5" imgW="2374560" imgH="761760" progId="Equation.3">
                  <p:embed/>
                </p:oleObj>
              </mc:Choice>
              <mc:Fallback>
                <p:oleObj name="Equation" r:id="rId5" imgW="2374560" imgH="7617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515" y="2714620"/>
                        <a:ext cx="4007671" cy="1285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142875" y="500063"/>
            <a:ext cx="589756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lnSpc>
                <a:spcPct val="150000"/>
              </a:lnSpc>
              <a:spcBef>
                <a:spcPct val="0"/>
              </a:spcBef>
              <a:spcAft>
                <a:spcPct val="0"/>
              </a:spcAft>
              <a:buFont typeface="Arial" pitchFamily="34" charset="0"/>
              <a:buNone/>
            </a:pPr>
            <a:r>
              <a:rPr lang="en-US" altLang="zh-CN" dirty="0" err="1" smtClean="0">
                <a:solidFill>
                  <a:srgbClr val="000000"/>
                </a:solidFill>
              </a:rPr>
              <a:t>Nakai</a:t>
            </a:r>
            <a:r>
              <a:rPr lang="zh-CN" altLang="en-US" dirty="0" smtClean="0">
                <a:solidFill>
                  <a:srgbClr val="000000"/>
                </a:solidFill>
              </a:rPr>
              <a:t>拟合检验采用</a:t>
            </a:r>
            <a:r>
              <a:rPr lang="en-US" altLang="zh-CN" dirty="0" smtClean="0">
                <a:solidFill>
                  <a:srgbClr val="000000"/>
                </a:solidFill>
              </a:rPr>
              <a:t>48</a:t>
            </a:r>
            <a:r>
              <a:rPr lang="zh-CN" altLang="en-US" dirty="0" smtClean="0">
                <a:solidFill>
                  <a:srgbClr val="000000"/>
                </a:solidFill>
              </a:rPr>
              <a:t>小时窗长，逐段进行分段拟合。</a:t>
            </a:r>
            <a:endParaRPr lang="en-US" altLang="zh-CN" dirty="0" smtClean="0">
              <a:solidFill>
                <a:srgbClr val="000000"/>
              </a:solidFill>
            </a:endParaRPr>
          </a:p>
          <a:p>
            <a:pPr eaLnBrk="1" fontAlgn="base" hangingPunct="1">
              <a:lnSpc>
                <a:spcPct val="150000"/>
              </a:lnSpc>
              <a:spcBef>
                <a:spcPct val="0"/>
              </a:spcBef>
              <a:spcAft>
                <a:spcPct val="0"/>
              </a:spcAft>
              <a:buFont typeface="Arial" pitchFamily="34" charset="0"/>
              <a:buNone/>
            </a:pPr>
            <a:r>
              <a:rPr lang="zh-CN" altLang="en-US" dirty="0" smtClean="0">
                <a:solidFill>
                  <a:srgbClr val="000000"/>
                </a:solidFill>
              </a:rPr>
              <a:t>设有固体潮观测</a:t>
            </a:r>
            <a:r>
              <a:rPr lang="en-US" altLang="zh-CN" dirty="0" smtClean="0">
                <a:solidFill>
                  <a:srgbClr val="000000"/>
                </a:solidFill>
              </a:rPr>
              <a:t>{y(ti)},i=1,2,3,‥,N,</a:t>
            </a:r>
            <a:r>
              <a:rPr lang="zh-CN" altLang="en-US" dirty="0" smtClean="0">
                <a:solidFill>
                  <a:srgbClr val="000000"/>
                </a:solidFill>
              </a:rPr>
              <a:t>其</a:t>
            </a:r>
            <a:r>
              <a:rPr lang="en-US" altLang="zh-CN" dirty="0" err="1" smtClean="0">
                <a:solidFill>
                  <a:srgbClr val="000000"/>
                </a:solidFill>
              </a:rPr>
              <a:t>Nakai</a:t>
            </a:r>
            <a:r>
              <a:rPr lang="zh-CN" altLang="en-US" dirty="0" smtClean="0">
                <a:solidFill>
                  <a:srgbClr val="000000"/>
                </a:solidFill>
              </a:rPr>
              <a:t>拟合模型为：</a:t>
            </a:r>
            <a:endParaRPr lang="en-US" altLang="zh-CN" dirty="0" smtClean="0">
              <a:solidFill>
                <a:srgbClr val="000000"/>
              </a:solidFill>
            </a:endParaRPr>
          </a:p>
        </p:txBody>
      </p:sp>
      <p:graphicFrame>
        <p:nvGraphicFramePr>
          <p:cNvPr id="17411" name="Object 2"/>
          <p:cNvGraphicFramePr>
            <a:graphicFrameLocks/>
          </p:cNvGraphicFramePr>
          <p:nvPr/>
        </p:nvGraphicFramePr>
        <p:xfrm>
          <a:off x="1071563" y="1643063"/>
          <a:ext cx="5272087" cy="571500"/>
        </p:xfrm>
        <a:graphic>
          <a:graphicData uri="http://schemas.openxmlformats.org/presentationml/2006/ole">
            <mc:AlternateContent xmlns:mc="http://schemas.openxmlformats.org/markup-compatibility/2006">
              <mc:Choice xmlns:v="urn:schemas-microsoft-com:vml" Requires="v">
                <p:oleObj spid="_x0000_s92168" r:id="rId3" imgW="3630624" imgH="393529" progId="Equation.3">
                  <p:embed/>
                </p:oleObj>
              </mc:Choice>
              <mc:Fallback>
                <p:oleObj r:id="rId3" imgW="3630624" imgH="39352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1643063"/>
                        <a:ext cx="52720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2" name="TextBox 5"/>
          <p:cNvSpPr txBox="1">
            <a:spLocks noChangeArrowheads="1"/>
          </p:cNvSpPr>
          <p:nvPr/>
        </p:nvSpPr>
        <p:spPr bwMode="auto">
          <a:xfrm>
            <a:off x="357188" y="2357438"/>
            <a:ext cx="82184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dirty="0" smtClean="0">
                <a:solidFill>
                  <a:srgbClr val="000000"/>
                </a:solidFill>
              </a:rPr>
              <a:t>对于重力固体潮，式（</a:t>
            </a:r>
            <a:r>
              <a:rPr lang="en-US" altLang="zh-CN" dirty="0" smtClean="0">
                <a:solidFill>
                  <a:srgbClr val="000000"/>
                </a:solidFill>
              </a:rPr>
              <a:t>8.1</a:t>
            </a:r>
            <a:r>
              <a:rPr lang="zh-CN" altLang="en-US" dirty="0" smtClean="0">
                <a:solidFill>
                  <a:srgbClr val="000000"/>
                </a:solidFill>
              </a:rPr>
              <a:t>）中，                                分别为</a:t>
            </a:r>
            <a:r>
              <a:rPr lang="en-US" altLang="zh-CN" dirty="0" smtClean="0">
                <a:solidFill>
                  <a:srgbClr val="000000"/>
                </a:solidFill>
              </a:rPr>
              <a:t>t</a:t>
            </a:r>
            <a:r>
              <a:rPr lang="en-US" altLang="zh-CN" baseline="-25000" dirty="0" smtClean="0">
                <a:solidFill>
                  <a:srgbClr val="000000"/>
                </a:solidFill>
              </a:rPr>
              <a:t>i</a:t>
            </a:r>
            <a:r>
              <a:rPr lang="zh-CN" altLang="en-US" dirty="0" smtClean="0">
                <a:solidFill>
                  <a:srgbClr val="000000"/>
                </a:solidFill>
              </a:rPr>
              <a:t>时刻的重力固体潮</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理论值及其对时间的一阶微商，通过固体潮理论准确计算出来；</a:t>
            </a:r>
            <a:r>
              <a:rPr lang="en-US" altLang="zh-CN" dirty="0" smtClean="0">
                <a:solidFill>
                  <a:srgbClr val="000000"/>
                </a:solidFill>
              </a:rPr>
              <a:t>A=</a:t>
            </a:r>
            <a:r>
              <a:rPr lang="el-GR" altLang="zh-CN" dirty="0" smtClean="0">
                <a:solidFill>
                  <a:srgbClr val="000000"/>
                </a:solidFill>
              </a:rPr>
              <a:t>δ</a:t>
            </a:r>
            <a:r>
              <a:rPr lang="zh-CN" altLang="en-US" dirty="0" smtClean="0">
                <a:solidFill>
                  <a:srgbClr val="000000"/>
                </a:solidFill>
              </a:rPr>
              <a:t>，为重力拟</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合振幅因子（潮汐因子）；</a:t>
            </a:r>
            <a:r>
              <a:rPr lang="el-GR" altLang="zh-CN" dirty="0" smtClean="0">
                <a:solidFill>
                  <a:srgbClr val="000000"/>
                </a:solidFill>
              </a:rPr>
              <a:t>Δ</a:t>
            </a:r>
            <a:r>
              <a:rPr lang="en-US" altLang="zh-CN" dirty="0" smtClean="0">
                <a:solidFill>
                  <a:srgbClr val="000000"/>
                </a:solidFill>
              </a:rPr>
              <a:t>t</a:t>
            </a:r>
            <a:r>
              <a:rPr lang="zh-CN" altLang="en-US" dirty="0" smtClean="0">
                <a:solidFill>
                  <a:srgbClr val="000000"/>
                </a:solidFill>
              </a:rPr>
              <a:t>为时间滞后；</a:t>
            </a:r>
            <a:r>
              <a:rPr lang="en-US" altLang="zh-CN" dirty="0" smtClean="0">
                <a:solidFill>
                  <a:srgbClr val="000000"/>
                </a:solidFill>
              </a:rPr>
              <a:t>a</a:t>
            </a:r>
            <a:r>
              <a:rPr lang="en-US" altLang="zh-CN" baseline="-25000" dirty="0" smtClean="0">
                <a:solidFill>
                  <a:srgbClr val="000000"/>
                </a:solidFill>
              </a:rPr>
              <a:t>0</a:t>
            </a:r>
            <a:r>
              <a:rPr lang="zh-CN" altLang="en-US" dirty="0" smtClean="0">
                <a:solidFill>
                  <a:srgbClr val="000000"/>
                </a:solidFill>
              </a:rPr>
              <a:t>、</a:t>
            </a:r>
            <a:r>
              <a:rPr lang="en-US" altLang="zh-CN" dirty="0" smtClean="0">
                <a:solidFill>
                  <a:srgbClr val="000000"/>
                </a:solidFill>
              </a:rPr>
              <a:t>a</a:t>
            </a:r>
            <a:r>
              <a:rPr lang="en-US" altLang="zh-CN" baseline="-25000" dirty="0" smtClean="0">
                <a:solidFill>
                  <a:srgbClr val="000000"/>
                </a:solidFill>
              </a:rPr>
              <a:t>1</a:t>
            </a:r>
            <a:r>
              <a:rPr lang="zh-CN" altLang="en-US" dirty="0" smtClean="0">
                <a:solidFill>
                  <a:srgbClr val="000000"/>
                </a:solidFill>
              </a:rPr>
              <a:t>、</a:t>
            </a:r>
            <a:r>
              <a:rPr lang="en-US" altLang="zh-CN" dirty="0" smtClean="0">
                <a:solidFill>
                  <a:srgbClr val="000000"/>
                </a:solidFill>
              </a:rPr>
              <a:t>a</a:t>
            </a:r>
            <a:r>
              <a:rPr lang="en-US" altLang="zh-CN" baseline="-25000" dirty="0" smtClean="0">
                <a:solidFill>
                  <a:srgbClr val="000000"/>
                </a:solidFill>
              </a:rPr>
              <a:t>2</a:t>
            </a:r>
            <a:r>
              <a:rPr lang="zh-CN" altLang="en-US" dirty="0" smtClean="0">
                <a:solidFill>
                  <a:srgbClr val="000000"/>
                </a:solidFill>
              </a:rPr>
              <a:t>分别为拟合多项式各阶的</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系数。</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重力固体潮理论值</a:t>
            </a:r>
            <a:r>
              <a:rPr lang="el-GR" altLang="zh-CN" dirty="0" smtClean="0">
                <a:solidFill>
                  <a:srgbClr val="000000"/>
                </a:solidFill>
              </a:rPr>
              <a:t>Δ</a:t>
            </a:r>
            <a:r>
              <a:rPr lang="en-US" altLang="zh-CN" dirty="0" smtClean="0">
                <a:solidFill>
                  <a:srgbClr val="000000"/>
                </a:solidFill>
              </a:rPr>
              <a:t>g</a:t>
            </a:r>
            <a:r>
              <a:rPr lang="zh-CN" altLang="en-US" dirty="0" smtClean="0">
                <a:solidFill>
                  <a:srgbClr val="000000"/>
                </a:solidFill>
              </a:rPr>
              <a:t>及其一阶导数</a:t>
            </a:r>
            <a:r>
              <a:rPr lang="el-GR" altLang="zh-CN" dirty="0" smtClean="0">
                <a:solidFill>
                  <a:srgbClr val="000000"/>
                </a:solidFill>
              </a:rPr>
              <a:t>Δ</a:t>
            </a:r>
            <a:r>
              <a:rPr lang="en-US" altLang="zh-CN" dirty="0" smtClean="0">
                <a:solidFill>
                  <a:srgbClr val="000000"/>
                </a:solidFill>
              </a:rPr>
              <a:t>g′</a:t>
            </a:r>
            <a:r>
              <a:rPr lang="zh-CN" altLang="en-US" dirty="0" smtClean="0">
                <a:solidFill>
                  <a:srgbClr val="000000"/>
                </a:solidFill>
              </a:rPr>
              <a:t>基本公式的实用形式为：</a:t>
            </a:r>
            <a:endParaRPr lang="en-US" altLang="zh-CN" dirty="0" smtClean="0">
              <a:solidFill>
                <a:srgbClr val="000000"/>
              </a:solidFill>
            </a:endParaRPr>
          </a:p>
        </p:txBody>
      </p:sp>
      <p:graphicFrame>
        <p:nvGraphicFramePr>
          <p:cNvPr id="17413" name="Object 3"/>
          <p:cNvGraphicFramePr>
            <a:graphicFrameLocks/>
          </p:cNvGraphicFramePr>
          <p:nvPr/>
        </p:nvGraphicFramePr>
        <p:xfrm>
          <a:off x="3714750" y="2214563"/>
          <a:ext cx="1997075" cy="500062"/>
        </p:xfrm>
        <a:graphic>
          <a:graphicData uri="http://schemas.openxmlformats.org/presentationml/2006/ole">
            <mc:AlternateContent xmlns:mc="http://schemas.openxmlformats.org/markup-compatibility/2006">
              <mc:Choice xmlns:v="urn:schemas-microsoft-com:vml" Requires="v">
                <p:oleObj spid="_x0000_s92169" r:id="rId5" imgW="1523339" imgH="393529" progId="Equation.3">
                  <p:embed/>
                </p:oleObj>
              </mc:Choice>
              <mc:Fallback>
                <p:oleObj r:id="rId5" imgW="1523339" imgH="39352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2214563"/>
                        <a:ext cx="199707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4" name="Object 6"/>
          <p:cNvGraphicFramePr>
            <a:graphicFrameLocks/>
          </p:cNvGraphicFramePr>
          <p:nvPr/>
        </p:nvGraphicFramePr>
        <p:xfrm>
          <a:off x="1000125" y="4000500"/>
          <a:ext cx="7208838" cy="2000250"/>
        </p:xfrm>
        <a:graphic>
          <a:graphicData uri="http://schemas.openxmlformats.org/presentationml/2006/ole">
            <mc:AlternateContent xmlns:mc="http://schemas.openxmlformats.org/markup-compatibility/2006">
              <mc:Choice xmlns:v="urn:schemas-microsoft-com:vml" Requires="v">
                <p:oleObj spid="_x0000_s92170" r:id="rId7" imgW="4394200" imgH="1219200" progId="Equation.3">
                  <p:embed/>
                </p:oleObj>
              </mc:Choice>
              <mc:Fallback>
                <p:oleObj r:id="rId7" imgW="4394200" imgH="1219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125" y="4000500"/>
                        <a:ext cx="72088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98630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57166"/>
            <a:ext cx="5032147" cy="5437835"/>
          </a:xfrm>
          <a:prstGeom prst="rect">
            <a:avLst/>
          </a:prstGeom>
          <a:noFill/>
        </p:spPr>
        <p:txBody>
          <a:bodyPr wrap="none" rtlCol="0">
            <a:spAutoFit/>
          </a:bodyPr>
          <a:lstStyle/>
          <a:p>
            <a:pPr>
              <a:lnSpc>
                <a:spcPct val="150000"/>
              </a:lnSpc>
            </a:pPr>
            <a:r>
              <a:rPr lang="zh-CN" altLang="en-US" dirty="0" smtClean="0"/>
              <a:t>地面倾斜矢量图</a:t>
            </a:r>
            <a:endParaRPr lang="en-US" altLang="zh-CN" dirty="0" smtClean="0"/>
          </a:p>
          <a:p>
            <a:pPr>
              <a:lnSpc>
                <a:spcPct val="150000"/>
              </a:lnSpc>
            </a:pPr>
            <a:r>
              <a:rPr lang="zh-CN" altLang="en-US" dirty="0" smtClean="0"/>
              <a:t>已知某台三角形水准场地的倾斜矢量坐标公式为</a:t>
            </a:r>
            <a:endParaRPr lang="en-US" altLang="zh-CN" dirty="0" smtClean="0"/>
          </a:p>
          <a:p>
            <a:pPr>
              <a:lnSpc>
                <a:spcPct val="150000"/>
              </a:lnSpc>
            </a:pPr>
            <a:r>
              <a:rPr lang="en-US" altLang="zh-CN" dirty="0" smtClean="0"/>
              <a:t>x=-2.69</a:t>
            </a:r>
            <a:r>
              <a:rPr lang="el-GR" altLang="zh-CN" dirty="0" smtClean="0"/>
              <a:t>Δ</a:t>
            </a:r>
            <a:r>
              <a:rPr lang="en-US" altLang="zh-CN" dirty="0" smtClean="0"/>
              <a:t>h</a:t>
            </a:r>
            <a:r>
              <a:rPr lang="en-US" altLang="zh-CN" baseline="-25000" dirty="0" smtClean="0"/>
              <a:t>A</a:t>
            </a:r>
            <a:r>
              <a:rPr lang="en-US" altLang="zh-CN" dirty="0" smtClean="0"/>
              <a:t>-0.41</a:t>
            </a:r>
            <a:r>
              <a:rPr lang="el-GR" altLang="zh-CN" dirty="0" smtClean="0"/>
              <a:t>Δ</a:t>
            </a:r>
            <a:r>
              <a:rPr lang="en-US" altLang="zh-CN" dirty="0" err="1" smtClean="0"/>
              <a:t>h</a:t>
            </a:r>
            <a:r>
              <a:rPr lang="en-US" altLang="zh-CN" baseline="-25000" dirty="0" err="1" smtClean="0"/>
              <a:t>B</a:t>
            </a:r>
            <a:endParaRPr lang="en-US" altLang="zh-CN" baseline="-25000" dirty="0" smtClean="0"/>
          </a:p>
          <a:p>
            <a:pPr>
              <a:lnSpc>
                <a:spcPct val="150000"/>
              </a:lnSpc>
            </a:pPr>
            <a:r>
              <a:rPr lang="en-US" altLang="zh-CN" dirty="0" smtClean="0"/>
              <a:t>y= -0.67</a:t>
            </a:r>
            <a:r>
              <a:rPr lang="el-GR" altLang="zh-CN" dirty="0" smtClean="0"/>
              <a:t>Δ</a:t>
            </a:r>
            <a:r>
              <a:rPr lang="en-US" altLang="zh-CN" dirty="0" smtClean="0"/>
              <a:t>h</a:t>
            </a:r>
            <a:r>
              <a:rPr lang="en-US" altLang="zh-CN" baseline="-25000" dirty="0" smtClean="0"/>
              <a:t>A</a:t>
            </a:r>
            <a:r>
              <a:rPr lang="en-US" altLang="zh-CN" dirty="0" smtClean="0"/>
              <a:t>+2.230.41</a:t>
            </a:r>
            <a:r>
              <a:rPr lang="el-GR" altLang="zh-CN" dirty="0" smtClean="0"/>
              <a:t>Δ</a:t>
            </a:r>
            <a:r>
              <a:rPr lang="en-US" altLang="zh-CN" dirty="0" smtClean="0"/>
              <a:t>h</a:t>
            </a:r>
            <a:r>
              <a:rPr lang="en-US" altLang="zh-CN" baseline="-25000" dirty="0" smtClean="0"/>
              <a:t>B</a:t>
            </a:r>
          </a:p>
          <a:p>
            <a:pPr>
              <a:lnSpc>
                <a:spcPct val="150000"/>
              </a:lnSpc>
            </a:pPr>
            <a:r>
              <a:rPr lang="en-US" altLang="zh-CN" dirty="0" smtClean="0"/>
              <a:t>z=0</a:t>
            </a:r>
          </a:p>
          <a:p>
            <a:pPr>
              <a:lnSpc>
                <a:spcPct val="150000"/>
              </a:lnSpc>
            </a:pPr>
            <a:r>
              <a:rPr lang="zh-CN" altLang="en-US" dirty="0" smtClean="0"/>
              <a:t>式中</a:t>
            </a:r>
            <a:r>
              <a:rPr lang="en-US" altLang="zh-CN" dirty="0" smtClean="0"/>
              <a:t>x</a:t>
            </a:r>
            <a:r>
              <a:rPr lang="zh-CN" altLang="en-US" dirty="0" smtClean="0"/>
              <a:t>，</a:t>
            </a:r>
            <a:r>
              <a:rPr lang="en-US" altLang="zh-CN" dirty="0" smtClean="0"/>
              <a:t>y</a:t>
            </a:r>
            <a:r>
              <a:rPr lang="zh-CN" altLang="en-US" dirty="0" smtClean="0"/>
              <a:t>的单位为</a:t>
            </a:r>
            <a:r>
              <a:rPr lang="en-US" altLang="zh-CN" dirty="0" smtClean="0"/>
              <a:t>10</a:t>
            </a:r>
            <a:r>
              <a:rPr lang="en-US" altLang="zh-CN" baseline="30000" dirty="0" smtClean="0"/>
              <a:t>-6</a:t>
            </a:r>
            <a:r>
              <a:rPr lang="zh-CN" altLang="en-US" dirty="0" smtClean="0"/>
              <a:t>，</a:t>
            </a:r>
            <a:endParaRPr lang="en-US" altLang="zh-CN" dirty="0" smtClean="0"/>
          </a:p>
          <a:p>
            <a:pPr>
              <a:lnSpc>
                <a:spcPct val="150000"/>
              </a:lnSpc>
            </a:pPr>
            <a:r>
              <a:rPr lang="zh-CN" altLang="en-US" dirty="0" smtClean="0"/>
              <a:t>已知观测数据见表</a:t>
            </a:r>
            <a:r>
              <a:rPr lang="en-US" altLang="zh-CN" dirty="0" smtClean="0"/>
              <a:t>1.5.4</a:t>
            </a:r>
            <a:r>
              <a:rPr lang="zh-CN" altLang="en-US" dirty="0" smtClean="0"/>
              <a:t>。以</a:t>
            </a:r>
            <a:endParaRPr lang="en-US" altLang="zh-CN" dirty="0" smtClean="0"/>
          </a:p>
          <a:p>
            <a:pPr>
              <a:lnSpc>
                <a:spcPct val="150000"/>
              </a:lnSpc>
            </a:pPr>
            <a:r>
              <a:rPr lang="en-US" altLang="zh-CN" dirty="0" smtClean="0"/>
              <a:t>8</a:t>
            </a:r>
            <a:r>
              <a:rPr lang="zh-CN" altLang="en-US" dirty="0" smtClean="0"/>
              <a:t>日的高差为基值倾斜矢量图。</a:t>
            </a:r>
            <a:endParaRPr lang="en-US" altLang="zh-CN" dirty="0" smtClean="0"/>
          </a:p>
          <a:p>
            <a:pPr>
              <a:lnSpc>
                <a:spcPct val="150000"/>
              </a:lnSpc>
            </a:pPr>
            <a:r>
              <a:rPr lang="zh-CN" altLang="en-US" dirty="0" smtClean="0"/>
              <a:t>（</a:t>
            </a:r>
            <a:r>
              <a:rPr lang="en-US" altLang="zh-CN" dirty="0" smtClean="0"/>
              <a:t>1</a:t>
            </a:r>
            <a:r>
              <a:rPr lang="zh-CN" altLang="en-US" dirty="0" smtClean="0"/>
              <a:t>）计算第</a:t>
            </a:r>
            <a:r>
              <a:rPr lang="en-US" altLang="zh-CN" dirty="0" err="1" smtClean="0"/>
              <a:t>i</a:t>
            </a:r>
            <a:r>
              <a:rPr lang="zh-CN" altLang="en-US" dirty="0" smtClean="0"/>
              <a:t>日的</a:t>
            </a:r>
            <a:endParaRPr lang="en-US" altLang="zh-CN" dirty="0" smtClean="0"/>
          </a:p>
          <a:p>
            <a:pPr>
              <a:lnSpc>
                <a:spcPct val="150000"/>
              </a:lnSpc>
            </a:pPr>
            <a:r>
              <a:rPr lang="zh-CN" altLang="en-US" dirty="0" smtClean="0"/>
              <a:t>（</a:t>
            </a:r>
            <a:r>
              <a:rPr lang="en-US" altLang="zh-CN" dirty="0" smtClean="0"/>
              <a:t>2</a:t>
            </a:r>
            <a:r>
              <a:rPr lang="zh-CN" altLang="en-US" dirty="0" smtClean="0"/>
              <a:t>）用倾斜矢量坐标公式计</a:t>
            </a:r>
            <a:endParaRPr lang="en-US" altLang="zh-CN" dirty="0" smtClean="0"/>
          </a:p>
          <a:p>
            <a:pPr>
              <a:lnSpc>
                <a:spcPct val="150000"/>
              </a:lnSpc>
            </a:pPr>
            <a:r>
              <a:rPr lang="zh-CN" altLang="en-US" dirty="0" smtClean="0"/>
              <a:t>算第</a:t>
            </a:r>
            <a:r>
              <a:rPr lang="en-US" altLang="zh-CN" dirty="0" err="1" smtClean="0"/>
              <a:t>i</a:t>
            </a:r>
            <a:r>
              <a:rPr lang="zh-CN" altLang="en-US" dirty="0" smtClean="0"/>
              <a:t>日的倾斜矢量坐标</a:t>
            </a:r>
            <a:endParaRPr lang="en-US" altLang="zh-CN" dirty="0" smtClean="0"/>
          </a:p>
          <a:p>
            <a:pPr>
              <a:lnSpc>
                <a:spcPct val="150000"/>
              </a:lnSpc>
            </a:pPr>
            <a:r>
              <a:rPr lang="zh-CN" altLang="en-US" dirty="0" smtClean="0"/>
              <a:t>（</a:t>
            </a:r>
            <a:r>
              <a:rPr lang="en-US" altLang="zh-CN" dirty="0" smtClean="0"/>
              <a:t>3</a:t>
            </a:r>
            <a:r>
              <a:rPr lang="zh-CN" altLang="en-US" dirty="0" smtClean="0"/>
              <a:t>）建立平面直角坐标系</a:t>
            </a:r>
            <a:r>
              <a:rPr lang="en-US" altLang="zh-CN" dirty="0" err="1" smtClean="0"/>
              <a:t>xoy</a:t>
            </a:r>
            <a:r>
              <a:rPr lang="zh-CN" altLang="en-US" dirty="0" smtClean="0"/>
              <a:t>，</a:t>
            </a:r>
            <a:r>
              <a:rPr lang="en-US" altLang="zh-CN" dirty="0" smtClean="0"/>
              <a:t>y</a:t>
            </a:r>
            <a:r>
              <a:rPr lang="zh-CN" altLang="en-US" dirty="0" smtClean="0"/>
              <a:t>轴指向</a:t>
            </a:r>
            <a:endParaRPr lang="en-US" altLang="zh-CN" dirty="0" smtClean="0"/>
          </a:p>
          <a:p>
            <a:pPr>
              <a:lnSpc>
                <a:spcPct val="150000"/>
              </a:lnSpc>
            </a:pPr>
            <a:r>
              <a:rPr lang="zh-CN" altLang="en-US" dirty="0" smtClean="0"/>
              <a:t>正北。坐标原点</a:t>
            </a:r>
            <a:r>
              <a:rPr lang="en-US" altLang="zh-CN" dirty="0" smtClean="0"/>
              <a:t>o</a:t>
            </a:r>
            <a:r>
              <a:rPr lang="zh-CN" altLang="en-US" dirty="0" smtClean="0"/>
              <a:t>表示</a:t>
            </a:r>
            <a:r>
              <a:rPr lang="en-US" altLang="zh-CN" dirty="0" smtClean="0"/>
              <a:t>8</a:t>
            </a:r>
            <a:r>
              <a:rPr lang="zh-CN" altLang="en-US" dirty="0" smtClean="0"/>
              <a:t>日为基值的地面位置。</a:t>
            </a:r>
            <a:endParaRPr lang="en-US" altLang="zh-CN" dirty="0" smtClean="0"/>
          </a:p>
        </p:txBody>
      </p:sp>
      <p:graphicFrame>
        <p:nvGraphicFramePr>
          <p:cNvPr id="4" name="对象 3"/>
          <p:cNvGraphicFramePr>
            <a:graphicFrameLocks noChangeAspect="1"/>
          </p:cNvGraphicFramePr>
          <p:nvPr/>
        </p:nvGraphicFramePr>
        <p:xfrm>
          <a:off x="1928794" y="3714752"/>
          <a:ext cx="1012038" cy="357190"/>
        </p:xfrm>
        <a:graphic>
          <a:graphicData uri="http://schemas.openxmlformats.org/presentationml/2006/ole">
            <mc:AlternateContent xmlns:mc="http://schemas.openxmlformats.org/markup-compatibility/2006">
              <mc:Choice xmlns:v="urn:schemas-microsoft-com:vml" Requires="v">
                <p:oleObj spid="_x0000_s62471" name="Equation" r:id="rId3" imgW="647640" imgH="228600" progId="Equation.3">
                  <p:embed/>
                </p:oleObj>
              </mc:Choice>
              <mc:Fallback>
                <p:oleObj name="Equation" r:id="rId3" imgW="6476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3714752"/>
                        <a:ext cx="1012038" cy="357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a:graphicFrameLocks noGrp="1"/>
          </p:cNvGraphicFramePr>
          <p:nvPr/>
        </p:nvGraphicFramePr>
        <p:xfrm>
          <a:off x="3071803" y="1285861"/>
          <a:ext cx="5643602" cy="2296478"/>
        </p:xfrm>
        <a:graphic>
          <a:graphicData uri="http://schemas.openxmlformats.org/drawingml/2006/table">
            <a:tbl>
              <a:tblPr firstRow="1" bandRow="1">
                <a:tableStyleId>{5C22544A-7EE6-4342-B048-85BDC9FD1C3A}</a:tableStyleId>
              </a:tblPr>
              <a:tblGrid>
                <a:gridCol w="641318"/>
                <a:gridCol w="871400"/>
                <a:gridCol w="844735"/>
                <a:gridCol w="857256"/>
                <a:gridCol w="816435"/>
                <a:gridCol w="806229"/>
                <a:gridCol w="806229"/>
              </a:tblGrid>
              <a:tr h="442278">
                <a:tc>
                  <a:txBody>
                    <a:bodyPr/>
                    <a:lstStyle/>
                    <a:p>
                      <a:r>
                        <a:rPr lang="zh-CN" altLang="en-US" sz="1200" dirty="0" smtClean="0"/>
                        <a:t>时间</a:t>
                      </a:r>
                      <a:endParaRPr lang="zh-CN" altLang="en-US" sz="1200" dirty="0"/>
                    </a:p>
                  </a:txBody>
                  <a:tcPr/>
                </a:tc>
                <a:tc>
                  <a:txBody>
                    <a:bodyPr/>
                    <a:lstStyle/>
                    <a:p>
                      <a:r>
                        <a:rPr lang="en-US" altLang="zh-CN" sz="1200" dirty="0" smtClean="0"/>
                        <a:t>h</a:t>
                      </a:r>
                      <a:r>
                        <a:rPr lang="en-US" altLang="zh-CN" sz="1200" baseline="-25000" dirty="0" smtClean="0"/>
                        <a:t>CA</a:t>
                      </a:r>
                      <a:r>
                        <a:rPr lang="en-US" altLang="zh-CN" sz="1200" dirty="0" smtClean="0"/>
                        <a:t>/m</a:t>
                      </a:r>
                    </a:p>
                  </a:txBody>
                  <a:tcPr/>
                </a:tc>
                <a:tc>
                  <a:txBody>
                    <a:bodyPr/>
                    <a:lstStyle/>
                    <a:p>
                      <a:r>
                        <a:rPr lang="el-GR" altLang="zh-CN" sz="1200" dirty="0" smtClean="0"/>
                        <a:t>Δ</a:t>
                      </a:r>
                      <a:r>
                        <a:rPr lang="en-US" altLang="zh-CN" sz="1200" dirty="0" smtClean="0"/>
                        <a:t>h</a:t>
                      </a:r>
                      <a:r>
                        <a:rPr lang="en-US" altLang="zh-CN" sz="1200" baseline="-25000" dirty="0" smtClean="0"/>
                        <a:t>A</a:t>
                      </a:r>
                      <a:r>
                        <a:rPr lang="en-US" altLang="zh-CN" sz="1200" dirty="0" smtClean="0"/>
                        <a:t>/mm</a:t>
                      </a:r>
                      <a:endParaRPr lang="zh-CN" altLang="en-US" sz="1200" dirty="0"/>
                    </a:p>
                  </a:txBody>
                  <a:tcPr/>
                </a:tc>
                <a:tc>
                  <a:txBody>
                    <a:bodyPr/>
                    <a:lstStyle/>
                    <a:p>
                      <a:r>
                        <a:rPr lang="en-US" altLang="zh-CN" sz="1200" dirty="0" err="1" smtClean="0"/>
                        <a:t>h</a:t>
                      </a:r>
                      <a:r>
                        <a:rPr lang="en-US" altLang="zh-CN" sz="1200" baseline="-25000" dirty="0" err="1" smtClean="0"/>
                        <a:t>CB</a:t>
                      </a:r>
                      <a:r>
                        <a:rPr lang="en-US" altLang="zh-CN" sz="1200" dirty="0" smtClean="0"/>
                        <a:t>/m</a:t>
                      </a:r>
                    </a:p>
                  </a:txBody>
                  <a:tcPr/>
                </a:tc>
                <a:tc>
                  <a:txBody>
                    <a:bodyPr/>
                    <a:lstStyle/>
                    <a:p>
                      <a:r>
                        <a:rPr lang="el-GR" altLang="zh-CN" sz="1200" dirty="0" smtClean="0"/>
                        <a:t>Δ</a:t>
                      </a:r>
                      <a:r>
                        <a:rPr lang="en-US" altLang="zh-CN" sz="1200" dirty="0" err="1" smtClean="0"/>
                        <a:t>h</a:t>
                      </a:r>
                      <a:r>
                        <a:rPr lang="en-US" altLang="zh-CN" sz="1200" baseline="-25000" dirty="0" err="1" smtClean="0"/>
                        <a:t>B</a:t>
                      </a:r>
                      <a:r>
                        <a:rPr lang="en-US" altLang="zh-CN" sz="1200" dirty="0" smtClean="0"/>
                        <a:t>/mm</a:t>
                      </a:r>
                      <a:endParaRPr lang="zh-CN" altLang="en-US" sz="1200" dirty="0"/>
                    </a:p>
                  </a:txBody>
                  <a:tcPr/>
                </a:tc>
                <a:tc>
                  <a:txBody>
                    <a:bodyPr/>
                    <a:lstStyle/>
                    <a:p>
                      <a:r>
                        <a:rPr lang="en-US" altLang="zh-CN" sz="1200" dirty="0" smtClean="0"/>
                        <a:t>x×10</a:t>
                      </a:r>
                      <a:r>
                        <a:rPr lang="en-US" altLang="zh-CN" sz="1200" baseline="30000" dirty="0" smtClean="0"/>
                        <a:t>-6</a:t>
                      </a:r>
                      <a:endParaRPr lang="zh-CN" altLang="en-US" sz="1200" baseline="30000" dirty="0"/>
                    </a:p>
                  </a:txBody>
                  <a:tcPr/>
                </a:tc>
                <a:tc>
                  <a:txBody>
                    <a:bodyPr/>
                    <a:lstStyle/>
                    <a:p>
                      <a:r>
                        <a:rPr lang="en-US" altLang="zh-CN" sz="1200" dirty="0" smtClean="0"/>
                        <a:t>y×10</a:t>
                      </a:r>
                      <a:r>
                        <a:rPr lang="en-US" altLang="zh-CN" sz="1200" baseline="30000" dirty="0" smtClean="0"/>
                        <a:t>-6</a:t>
                      </a:r>
                      <a:endParaRPr lang="zh-CN" altLang="en-US" sz="1200" baseline="30000" dirty="0"/>
                    </a:p>
                  </a:txBody>
                  <a:tcPr/>
                </a:tc>
              </a:tr>
              <a:tr h="370840">
                <a:tc>
                  <a:txBody>
                    <a:bodyPr/>
                    <a:lstStyle/>
                    <a:p>
                      <a:r>
                        <a:rPr lang="en-US" altLang="zh-CN" sz="1200" dirty="0" smtClean="0"/>
                        <a:t>10.8</a:t>
                      </a:r>
                      <a:endParaRPr lang="zh-CN" altLang="en-US" sz="1200" dirty="0"/>
                    </a:p>
                  </a:txBody>
                  <a:tcPr/>
                </a:tc>
                <a:tc>
                  <a:txBody>
                    <a:bodyPr/>
                    <a:lstStyle/>
                    <a:p>
                      <a:r>
                        <a:rPr lang="en-US" altLang="zh-CN" sz="1200" dirty="0" smtClean="0"/>
                        <a:t>-0.18946</a:t>
                      </a:r>
                    </a:p>
                  </a:txBody>
                  <a:tcPr/>
                </a:tc>
                <a:tc>
                  <a:txBody>
                    <a:bodyPr/>
                    <a:lstStyle/>
                    <a:p>
                      <a:endParaRPr lang="zh-CN" altLang="en-US" sz="1200" dirty="0"/>
                    </a:p>
                  </a:txBody>
                  <a:tcPr/>
                </a:tc>
                <a:tc>
                  <a:txBody>
                    <a:bodyPr/>
                    <a:lstStyle/>
                    <a:p>
                      <a:r>
                        <a:rPr lang="en-US" altLang="zh-CN" sz="1200" dirty="0" smtClean="0"/>
                        <a:t>-0.56606</a:t>
                      </a:r>
                    </a:p>
                  </a:txBody>
                  <a:tcPr/>
                </a:tc>
                <a:tc>
                  <a:txBody>
                    <a:bodyPr/>
                    <a:lstStyle/>
                    <a:p>
                      <a:endParaRPr lang="zh-CN" altLang="en-US" sz="1200" dirty="0"/>
                    </a:p>
                  </a:txBody>
                  <a:tcPr/>
                </a:tc>
                <a:tc>
                  <a:txBody>
                    <a:bodyPr/>
                    <a:lstStyle/>
                    <a:p>
                      <a:endParaRPr lang="zh-CN" altLang="en-US" sz="1200" baseline="30000" dirty="0"/>
                    </a:p>
                  </a:txBody>
                  <a:tcPr/>
                </a:tc>
                <a:tc>
                  <a:txBody>
                    <a:bodyPr/>
                    <a:lstStyle/>
                    <a:p>
                      <a:endParaRPr lang="zh-CN" altLang="en-US" sz="1200" baseline="30000" dirty="0"/>
                    </a:p>
                  </a:txBody>
                  <a:tcPr/>
                </a:tc>
              </a:tr>
              <a:tr h="370840">
                <a:tc>
                  <a:txBody>
                    <a:bodyPr/>
                    <a:lstStyle/>
                    <a:p>
                      <a:r>
                        <a:rPr lang="en-US" altLang="zh-CN" sz="1200" dirty="0" smtClean="0"/>
                        <a:t>9</a:t>
                      </a:r>
                      <a:endParaRPr lang="zh-CN" altLang="en-US" sz="1200" dirty="0"/>
                    </a:p>
                  </a:txBody>
                  <a:tcPr/>
                </a:tc>
                <a:tc>
                  <a:txBody>
                    <a:bodyPr/>
                    <a:lstStyle/>
                    <a:p>
                      <a:r>
                        <a:rPr lang="en-US" altLang="zh-CN" sz="1200" dirty="0" smtClean="0"/>
                        <a:t>        867</a:t>
                      </a:r>
                      <a:endParaRPr lang="zh-CN" altLang="en-US" sz="1200" dirty="0"/>
                    </a:p>
                  </a:txBody>
                  <a:tcPr/>
                </a:tc>
                <a:tc>
                  <a:txBody>
                    <a:bodyPr/>
                    <a:lstStyle/>
                    <a:p>
                      <a:endParaRPr lang="zh-CN" altLang="en-US" sz="1200" dirty="0"/>
                    </a:p>
                  </a:txBody>
                  <a:tcPr/>
                </a:tc>
                <a:tc>
                  <a:txBody>
                    <a:bodyPr/>
                    <a:lstStyle/>
                    <a:p>
                      <a:r>
                        <a:rPr lang="en-US" altLang="zh-CN" sz="1200" dirty="0" smtClean="0"/>
                        <a:t>        612</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r>
              <a:tr h="370840">
                <a:tc>
                  <a:txBody>
                    <a:bodyPr/>
                    <a:lstStyle/>
                    <a:p>
                      <a:r>
                        <a:rPr lang="en-US" altLang="zh-CN" sz="1200" dirty="0" smtClean="0"/>
                        <a:t>10</a:t>
                      </a:r>
                      <a:endParaRPr lang="zh-CN" altLang="en-US" sz="1200" dirty="0"/>
                    </a:p>
                  </a:txBody>
                  <a:tcPr/>
                </a:tc>
                <a:tc>
                  <a:txBody>
                    <a:bodyPr/>
                    <a:lstStyle/>
                    <a:p>
                      <a:r>
                        <a:rPr lang="en-US" altLang="zh-CN" sz="1200" dirty="0" smtClean="0"/>
                        <a:t>        900</a:t>
                      </a:r>
                      <a:endParaRPr lang="zh-CN" altLang="en-US" sz="1200" dirty="0"/>
                    </a:p>
                  </a:txBody>
                  <a:tcPr/>
                </a:tc>
                <a:tc>
                  <a:txBody>
                    <a:bodyPr/>
                    <a:lstStyle/>
                    <a:p>
                      <a:endParaRPr lang="zh-CN" altLang="en-US" sz="1200" dirty="0"/>
                    </a:p>
                  </a:txBody>
                  <a:tcPr/>
                </a:tc>
                <a:tc>
                  <a:txBody>
                    <a:bodyPr/>
                    <a:lstStyle/>
                    <a:p>
                      <a:r>
                        <a:rPr lang="en-US" altLang="zh-CN" sz="1200" dirty="0" smtClean="0"/>
                        <a:t>        648</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r>
              <a:tr h="370840">
                <a:tc>
                  <a:txBody>
                    <a:bodyPr/>
                    <a:lstStyle/>
                    <a:p>
                      <a:r>
                        <a:rPr lang="en-US" altLang="zh-CN" sz="1200" dirty="0" smtClean="0"/>
                        <a:t>11</a:t>
                      </a:r>
                      <a:endParaRPr lang="zh-CN" altLang="en-US" sz="1200" dirty="0"/>
                    </a:p>
                  </a:txBody>
                  <a:tcPr/>
                </a:tc>
                <a:tc>
                  <a:txBody>
                    <a:bodyPr/>
                    <a:lstStyle/>
                    <a:p>
                      <a:r>
                        <a:rPr lang="en-US" altLang="zh-CN" sz="1200" dirty="0" smtClean="0"/>
                        <a:t>        920</a:t>
                      </a:r>
                      <a:endParaRPr lang="zh-CN" altLang="en-US" sz="1200" dirty="0"/>
                    </a:p>
                  </a:txBody>
                  <a:tcPr/>
                </a:tc>
                <a:tc>
                  <a:txBody>
                    <a:bodyPr/>
                    <a:lstStyle/>
                    <a:p>
                      <a:endParaRPr lang="zh-CN" altLang="en-US" sz="1200" dirty="0"/>
                    </a:p>
                  </a:txBody>
                  <a:tcPr/>
                </a:tc>
                <a:tc>
                  <a:txBody>
                    <a:bodyPr/>
                    <a:lstStyle/>
                    <a:p>
                      <a:r>
                        <a:rPr lang="en-US" altLang="zh-CN" sz="1200" dirty="0" smtClean="0"/>
                        <a:t>        640</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r>
              <a:tr h="370840">
                <a:tc>
                  <a:txBody>
                    <a:bodyPr/>
                    <a:lstStyle/>
                    <a:p>
                      <a:r>
                        <a:rPr lang="en-US" altLang="zh-CN" sz="1200" dirty="0" smtClean="0"/>
                        <a:t>12</a:t>
                      </a:r>
                      <a:endParaRPr lang="zh-CN" altLang="en-US" sz="1200" dirty="0"/>
                    </a:p>
                  </a:txBody>
                  <a:tcPr/>
                </a:tc>
                <a:tc>
                  <a:txBody>
                    <a:bodyPr/>
                    <a:lstStyle/>
                    <a:p>
                      <a:r>
                        <a:rPr lang="en-US" altLang="zh-CN" sz="1200" dirty="0" smtClean="0"/>
                        <a:t>        940</a:t>
                      </a:r>
                      <a:endParaRPr lang="zh-CN" altLang="en-US" sz="1200" dirty="0"/>
                    </a:p>
                  </a:txBody>
                  <a:tcPr/>
                </a:tc>
                <a:tc>
                  <a:txBody>
                    <a:bodyPr/>
                    <a:lstStyle/>
                    <a:p>
                      <a:endParaRPr lang="zh-CN" altLang="en-US" sz="1200" dirty="0"/>
                    </a:p>
                  </a:txBody>
                  <a:tcPr/>
                </a:tc>
                <a:tc>
                  <a:txBody>
                    <a:bodyPr/>
                    <a:lstStyle/>
                    <a:p>
                      <a:r>
                        <a:rPr lang="en-US" altLang="zh-CN" sz="1200" dirty="0" smtClean="0"/>
                        <a:t>        676</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r>
            </a:tbl>
          </a:graphicData>
        </a:graphic>
      </p:graphicFrame>
      <p:pic>
        <p:nvPicPr>
          <p:cNvPr id="6" name="Picture 2"/>
          <p:cNvPicPr>
            <a:picLocks noChangeAspect="1" noChangeArrowheads="1"/>
          </p:cNvPicPr>
          <p:nvPr/>
        </p:nvPicPr>
        <p:blipFill>
          <a:blip r:embed="rId5" cstate="print"/>
          <a:srcRect/>
          <a:stretch>
            <a:fillRect/>
          </a:stretch>
        </p:blipFill>
        <p:spPr bwMode="auto">
          <a:xfrm>
            <a:off x="4572000" y="1357298"/>
            <a:ext cx="3794286" cy="399238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down)">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844" y="285728"/>
            <a:ext cx="6316153" cy="523220"/>
          </a:xfrm>
          <a:prstGeom prst="rect">
            <a:avLst/>
          </a:prstGeom>
          <a:noFill/>
        </p:spPr>
        <p:txBody>
          <a:bodyPr wrap="none" rtlCol="0">
            <a:spAutoFit/>
          </a:bodyPr>
          <a:lstStyle/>
          <a:p>
            <a:r>
              <a:rPr lang="zh-CN" altLang="en-US" sz="2800" b="1" dirty="0" smtClean="0">
                <a:solidFill>
                  <a:srgbClr val="C00000"/>
                </a:solidFill>
              </a:rPr>
              <a:t>定点地壳水平形变观测数据的初步处理</a:t>
            </a:r>
            <a:endParaRPr lang="zh-CN" altLang="en-US" sz="2800" b="1" dirty="0">
              <a:solidFill>
                <a:srgbClr val="C00000"/>
              </a:solidFill>
            </a:endParaRPr>
          </a:p>
        </p:txBody>
      </p:sp>
      <p:sp>
        <p:nvSpPr>
          <p:cNvPr id="6" name="TextBox 5"/>
          <p:cNvSpPr txBox="1"/>
          <p:nvPr/>
        </p:nvSpPr>
        <p:spPr>
          <a:xfrm>
            <a:off x="357158" y="1285860"/>
            <a:ext cx="8520281" cy="2031325"/>
          </a:xfrm>
          <a:prstGeom prst="rect">
            <a:avLst/>
          </a:prstGeom>
          <a:noFill/>
        </p:spPr>
        <p:txBody>
          <a:bodyPr wrap="none" rtlCol="0">
            <a:spAutoFit/>
          </a:bodyPr>
          <a:lstStyle/>
          <a:p>
            <a:r>
              <a:rPr lang="en-US" altLang="zh-CN" dirty="0" smtClean="0"/>
              <a:t>1</a:t>
            </a:r>
            <a:r>
              <a:rPr lang="zh-CN" altLang="en-US" dirty="0" smtClean="0"/>
              <a:t>、水平位移及位移矢量</a:t>
            </a:r>
            <a:endParaRPr lang="en-US" altLang="zh-CN" dirty="0" smtClean="0"/>
          </a:p>
          <a:p>
            <a:r>
              <a:rPr lang="en-US" altLang="zh-CN" dirty="0" smtClean="0"/>
              <a:t>   </a:t>
            </a:r>
            <a:r>
              <a:rPr lang="zh-CN" altLang="en-US" dirty="0" smtClean="0"/>
              <a:t>由地壳运动而引起的点位在水平方向的移动称为点的水平位移。位移有绝对位移</a:t>
            </a:r>
            <a:endParaRPr lang="en-US" altLang="zh-CN" dirty="0" smtClean="0"/>
          </a:p>
          <a:p>
            <a:r>
              <a:rPr lang="zh-CN" altLang="en-US" dirty="0" smtClean="0"/>
              <a:t>和相对位移之分。在地壳形变测量中，一般只考虑各形变观测点点位之间的相对变</a:t>
            </a:r>
            <a:endParaRPr lang="en-US" altLang="zh-CN" dirty="0" smtClean="0"/>
          </a:p>
          <a:p>
            <a:r>
              <a:rPr lang="zh-CN" altLang="en-US" dirty="0" smtClean="0"/>
              <a:t>化。</a:t>
            </a:r>
            <a:endParaRPr lang="en-US" altLang="zh-CN" dirty="0" smtClean="0"/>
          </a:p>
          <a:p>
            <a:r>
              <a:rPr lang="en-US" altLang="zh-CN" dirty="0" smtClean="0"/>
              <a:t>    </a:t>
            </a:r>
            <a:r>
              <a:rPr lang="zh-CN" altLang="en-US" dirty="0" smtClean="0"/>
              <a:t>对跨断层水平形变观测点进行重复测量，可以求得各点的各期坐标值。若选取某</a:t>
            </a:r>
            <a:endParaRPr lang="en-US" altLang="zh-CN" dirty="0" smtClean="0"/>
          </a:p>
          <a:p>
            <a:r>
              <a:rPr lang="zh-CN" altLang="en-US" dirty="0" smtClean="0"/>
              <a:t>期坐标（</a:t>
            </a:r>
            <a:r>
              <a:rPr lang="en-US" altLang="zh-CN" dirty="0" smtClean="0"/>
              <a:t>x</a:t>
            </a:r>
            <a:r>
              <a:rPr lang="en-US" altLang="zh-CN" baseline="-25000" dirty="0" smtClean="0"/>
              <a:t>0</a:t>
            </a:r>
            <a:r>
              <a:rPr lang="zh-CN" altLang="en-US" dirty="0" smtClean="0"/>
              <a:t>，</a:t>
            </a:r>
            <a:r>
              <a:rPr lang="en-US" altLang="zh-CN" dirty="0" smtClean="0"/>
              <a:t>,y</a:t>
            </a:r>
            <a:r>
              <a:rPr lang="en-US" altLang="zh-CN" baseline="-25000" dirty="0" smtClean="0"/>
              <a:t>0</a:t>
            </a:r>
            <a:r>
              <a:rPr lang="zh-CN" altLang="en-US" dirty="0" smtClean="0"/>
              <a:t>）为基值，可按下式求出其他各期坐标（</a:t>
            </a:r>
            <a:r>
              <a:rPr lang="en-US" altLang="zh-CN" dirty="0" smtClean="0"/>
              <a:t>x</a:t>
            </a:r>
            <a:r>
              <a:rPr lang="en-US" altLang="zh-CN" baseline="-25000" dirty="0" smtClean="0"/>
              <a:t>i</a:t>
            </a:r>
            <a:r>
              <a:rPr lang="zh-CN" altLang="en-US" dirty="0" smtClean="0"/>
              <a:t>，</a:t>
            </a:r>
            <a:r>
              <a:rPr lang="en-US" altLang="zh-CN" dirty="0" smtClean="0"/>
              <a:t>y</a:t>
            </a:r>
            <a:r>
              <a:rPr lang="en-US" altLang="zh-CN" baseline="-25000" dirty="0" smtClean="0"/>
              <a:t>i</a:t>
            </a:r>
            <a:r>
              <a:rPr lang="zh-CN" altLang="en-US" dirty="0" smtClean="0"/>
              <a:t>）相对基值的坐标</a:t>
            </a:r>
            <a:endParaRPr lang="en-US" altLang="zh-CN" dirty="0" smtClean="0"/>
          </a:p>
          <a:p>
            <a:r>
              <a:rPr lang="zh-CN" altLang="en-US" dirty="0" smtClean="0"/>
              <a:t>位移量</a:t>
            </a:r>
            <a:r>
              <a:rPr lang="el-GR" altLang="zh-CN" dirty="0" smtClean="0"/>
              <a:t>Δ</a:t>
            </a:r>
            <a:r>
              <a:rPr lang="en-US" altLang="zh-CN" dirty="0" smtClean="0"/>
              <a:t>x</a:t>
            </a:r>
            <a:r>
              <a:rPr lang="en-US" altLang="zh-CN" baseline="-25000" dirty="0" smtClean="0"/>
              <a:t>i</a:t>
            </a:r>
            <a:r>
              <a:rPr lang="zh-CN" altLang="en-US" dirty="0" smtClean="0"/>
              <a:t>、</a:t>
            </a:r>
            <a:r>
              <a:rPr lang="el-GR" altLang="zh-CN" dirty="0" smtClean="0"/>
              <a:t>Δ</a:t>
            </a:r>
            <a:r>
              <a:rPr lang="en-US" altLang="zh-CN" dirty="0" smtClean="0"/>
              <a:t>y</a:t>
            </a:r>
            <a:r>
              <a:rPr lang="en-US" altLang="zh-CN" baseline="-25000" dirty="0" smtClean="0"/>
              <a:t>i</a:t>
            </a:r>
            <a:r>
              <a:rPr lang="zh-CN" altLang="en-US" dirty="0" smtClean="0"/>
              <a:t>。即：</a:t>
            </a:r>
            <a:endParaRPr lang="zh-CN" altLang="en-US" dirty="0"/>
          </a:p>
        </p:txBody>
      </p:sp>
      <p:graphicFrame>
        <p:nvGraphicFramePr>
          <p:cNvPr id="7" name="对象 6"/>
          <p:cNvGraphicFramePr>
            <a:graphicFrameLocks noChangeAspect="1"/>
          </p:cNvGraphicFramePr>
          <p:nvPr/>
        </p:nvGraphicFramePr>
        <p:xfrm>
          <a:off x="3214678" y="3143248"/>
          <a:ext cx="2224099" cy="1030449"/>
        </p:xfrm>
        <a:graphic>
          <a:graphicData uri="http://schemas.openxmlformats.org/presentationml/2006/ole">
            <mc:AlternateContent xmlns:mc="http://schemas.openxmlformats.org/markup-compatibility/2006">
              <mc:Choice xmlns:v="urn:schemas-microsoft-com:vml" Requires="v">
                <p:oleObj spid="_x0000_s63495" name="Equation" r:id="rId3" imgW="1041120" imgH="482400" progId="Equation.3">
                  <p:embed/>
                </p:oleObj>
              </mc:Choice>
              <mc:Fallback>
                <p:oleObj name="Equation" r:id="rId3" imgW="104112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78" y="3143248"/>
                        <a:ext cx="2224099" cy="1030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285728"/>
            <a:ext cx="5262979" cy="1477328"/>
          </a:xfrm>
          <a:prstGeom prst="rect">
            <a:avLst/>
          </a:prstGeom>
          <a:noFill/>
        </p:spPr>
        <p:txBody>
          <a:bodyPr wrap="none" rtlCol="0">
            <a:spAutoFit/>
          </a:bodyPr>
          <a:lstStyle/>
          <a:p>
            <a:r>
              <a:rPr lang="zh-CN" altLang="en-US" dirty="0" smtClean="0"/>
              <a:t>由点的坐标位移量可以计算出该点的点位位移量。</a:t>
            </a:r>
            <a:endParaRPr lang="en-US" altLang="zh-CN" dirty="0" smtClean="0"/>
          </a:p>
          <a:p>
            <a:r>
              <a:rPr lang="zh-CN" altLang="en-US" dirty="0" smtClean="0"/>
              <a:t>在图中，设地面点</a:t>
            </a:r>
            <a:r>
              <a:rPr lang="en-US" altLang="zh-CN" dirty="0" smtClean="0"/>
              <a:t>A</a:t>
            </a:r>
            <a:r>
              <a:rPr lang="zh-CN" altLang="en-US" dirty="0" smtClean="0"/>
              <a:t>由于地壳运动而移到了</a:t>
            </a:r>
            <a:r>
              <a:rPr lang="en-US" altLang="zh-CN" dirty="0" smtClean="0"/>
              <a:t>A′</a:t>
            </a:r>
            <a:r>
              <a:rPr lang="zh-CN" altLang="en-US" dirty="0" smtClean="0"/>
              <a:t>点，</a:t>
            </a:r>
            <a:endParaRPr lang="en-US" altLang="zh-CN" dirty="0" smtClean="0"/>
          </a:p>
          <a:p>
            <a:r>
              <a:rPr lang="zh-CN" altLang="en-US" dirty="0" smtClean="0"/>
              <a:t>由于</a:t>
            </a:r>
            <a:r>
              <a:rPr lang="en-US" altLang="zh-CN" dirty="0" smtClean="0"/>
              <a:t>A </a:t>
            </a:r>
            <a:r>
              <a:rPr lang="en-US" altLang="zh-CN" dirty="0" err="1" smtClean="0"/>
              <a:t>A</a:t>
            </a:r>
            <a:r>
              <a:rPr lang="en-US" altLang="zh-CN" dirty="0" smtClean="0"/>
              <a:t>′</a:t>
            </a:r>
            <a:r>
              <a:rPr lang="zh-CN" altLang="en-US" dirty="0" smtClean="0"/>
              <a:t>是一个具有方向和大小的量，所以它是</a:t>
            </a:r>
            <a:endParaRPr lang="en-US" altLang="zh-CN" dirty="0" smtClean="0"/>
          </a:p>
          <a:p>
            <a:r>
              <a:rPr lang="zh-CN" altLang="en-US" dirty="0" smtClean="0"/>
              <a:t>一个矢量，称为该点的点位位移矢量。</a:t>
            </a:r>
            <a:endParaRPr lang="en-US" altLang="zh-CN" dirty="0" smtClean="0"/>
          </a:p>
          <a:p>
            <a:r>
              <a:rPr lang="zh-CN" altLang="en-US" dirty="0" smtClean="0"/>
              <a:t>按时量代数公式，矢量</a:t>
            </a:r>
            <a:r>
              <a:rPr lang="en-US" altLang="zh-CN" b="1" dirty="0" smtClean="0"/>
              <a:t>A</a:t>
            </a:r>
            <a:r>
              <a:rPr lang="zh-CN" altLang="en-US" dirty="0" smtClean="0"/>
              <a:t>的方向和大小为</a:t>
            </a:r>
            <a:endParaRPr lang="en-US" altLang="zh-CN" dirty="0" smtClean="0"/>
          </a:p>
        </p:txBody>
      </p:sp>
      <p:pic>
        <p:nvPicPr>
          <p:cNvPr id="64514" name="Picture 2"/>
          <p:cNvPicPr>
            <a:picLocks noChangeAspect="1" noChangeArrowheads="1"/>
          </p:cNvPicPr>
          <p:nvPr/>
        </p:nvPicPr>
        <p:blipFill>
          <a:blip r:embed="rId3" cstate="print"/>
          <a:srcRect/>
          <a:stretch>
            <a:fillRect/>
          </a:stretch>
        </p:blipFill>
        <p:spPr bwMode="auto">
          <a:xfrm>
            <a:off x="5643570" y="571480"/>
            <a:ext cx="2452846" cy="3365926"/>
          </a:xfrm>
          <a:prstGeom prst="rect">
            <a:avLst/>
          </a:prstGeom>
          <a:noFill/>
          <a:ln w="9525">
            <a:noFill/>
            <a:miter lim="800000"/>
            <a:headEnd/>
            <a:tailEnd/>
          </a:ln>
          <a:effectLst/>
        </p:spPr>
      </p:pic>
      <p:graphicFrame>
        <p:nvGraphicFramePr>
          <p:cNvPr id="4" name="对象 3"/>
          <p:cNvGraphicFramePr>
            <a:graphicFrameLocks noChangeAspect="1"/>
          </p:cNvGraphicFramePr>
          <p:nvPr/>
        </p:nvGraphicFramePr>
        <p:xfrm>
          <a:off x="1285853" y="1857364"/>
          <a:ext cx="3152834" cy="2397664"/>
        </p:xfrm>
        <a:graphic>
          <a:graphicData uri="http://schemas.openxmlformats.org/presentationml/2006/ole">
            <mc:AlternateContent xmlns:mc="http://schemas.openxmlformats.org/markup-compatibility/2006">
              <mc:Choice xmlns:v="urn:schemas-microsoft-com:vml" Requires="v">
                <p:oleObj spid="_x0000_s64525" name="Equation" r:id="rId4" imgW="2120760" imgH="1612800" progId="Equation.3">
                  <p:embed/>
                </p:oleObj>
              </mc:Choice>
              <mc:Fallback>
                <p:oleObj name="Equation" r:id="rId4" imgW="2120760" imgH="16128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53" y="1857364"/>
                        <a:ext cx="3152834" cy="2397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51208" y="4357694"/>
            <a:ext cx="8792792" cy="646331"/>
          </a:xfrm>
          <a:prstGeom prst="rect">
            <a:avLst/>
          </a:prstGeom>
          <a:noFill/>
        </p:spPr>
        <p:txBody>
          <a:bodyPr wrap="none" rtlCol="0">
            <a:spAutoFit/>
          </a:bodyPr>
          <a:lstStyle/>
          <a:p>
            <a:r>
              <a:rPr lang="zh-CN" altLang="en-US" dirty="0" smtClean="0"/>
              <a:t>如果通过上图中的原点</a:t>
            </a:r>
            <a:r>
              <a:rPr lang="en-US" altLang="zh-CN" dirty="0" smtClean="0"/>
              <a:t>o</a:t>
            </a:r>
            <a:r>
              <a:rPr lang="zh-CN" altLang="en-US" dirty="0" smtClean="0"/>
              <a:t>再作任意直角坐标系</a:t>
            </a:r>
            <a:r>
              <a:rPr lang="en-US" altLang="zh-CN" dirty="0" err="1" smtClean="0"/>
              <a:t>ouv</a:t>
            </a:r>
            <a:r>
              <a:rPr lang="zh-CN" altLang="en-US" dirty="0" smtClean="0"/>
              <a:t>，以</a:t>
            </a:r>
            <a:r>
              <a:rPr lang="en-US" altLang="zh-CN" dirty="0" err="1" smtClean="0"/>
              <a:t>ou</a:t>
            </a:r>
            <a:r>
              <a:rPr lang="zh-CN" altLang="en-US" dirty="0" smtClean="0"/>
              <a:t>方向为纵轴，</a:t>
            </a:r>
            <a:r>
              <a:rPr lang="en-US" altLang="zh-CN" dirty="0" err="1" smtClean="0"/>
              <a:t>ov</a:t>
            </a:r>
            <a:r>
              <a:rPr lang="zh-CN" altLang="en-US" dirty="0" smtClean="0"/>
              <a:t>方向为横轴，</a:t>
            </a:r>
            <a:endParaRPr lang="en-US" altLang="zh-CN" dirty="0" smtClean="0"/>
          </a:p>
          <a:p>
            <a:r>
              <a:rPr lang="zh-CN" altLang="en-US" dirty="0" smtClean="0"/>
              <a:t>并设矢量</a:t>
            </a:r>
            <a:r>
              <a:rPr lang="en-US" altLang="zh-CN" b="1" dirty="0" smtClean="0"/>
              <a:t>A</a:t>
            </a:r>
            <a:r>
              <a:rPr lang="zh-CN" altLang="en-US" dirty="0" smtClean="0"/>
              <a:t>在纵坐标</a:t>
            </a:r>
            <a:r>
              <a:rPr lang="en-US" altLang="zh-CN" dirty="0" smtClean="0"/>
              <a:t>u</a:t>
            </a:r>
            <a:r>
              <a:rPr lang="zh-CN" altLang="en-US" dirty="0" smtClean="0"/>
              <a:t>和横坐标</a:t>
            </a:r>
            <a:r>
              <a:rPr lang="en-US" altLang="zh-CN" dirty="0" smtClean="0"/>
              <a:t>v</a:t>
            </a:r>
            <a:r>
              <a:rPr lang="zh-CN" altLang="en-US" dirty="0" smtClean="0"/>
              <a:t>方向的矢量分别为</a:t>
            </a:r>
            <a:r>
              <a:rPr lang="el-GR" altLang="zh-CN" b="1" dirty="0" smtClean="0"/>
              <a:t>Δ</a:t>
            </a:r>
            <a:r>
              <a:rPr lang="en-US" altLang="zh-CN" b="1" dirty="0" smtClean="0"/>
              <a:t>u</a:t>
            </a:r>
            <a:r>
              <a:rPr lang="zh-CN" altLang="en-US" dirty="0" smtClean="0"/>
              <a:t>和</a:t>
            </a:r>
            <a:r>
              <a:rPr lang="el-GR" altLang="zh-CN" b="1" dirty="0" smtClean="0"/>
              <a:t>Δ</a:t>
            </a:r>
            <a:r>
              <a:rPr lang="en-US" altLang="zh-CN" b="1" dirty="0" smtClean="0"/>
              <a:t>v</a:t>
            </a:r>
            <a:r>
              <a:rPr lang="zh-CN" altLang="en-US" dirty="0" smtClean="0"/>
              <a:t>，则</a:t>
            </a:r>
            <a:endParaRPr lang="en-US" altLang="zh-CN" dirty="0" smtClean="0"/>
          </a:p>
        </p:txBody>
      </p:sp>
      <p:graphicFrame>
        <p:nvGraphicFramePr>
          <p:cNvPr id="64516" name="Object 4"/>
          <p:cNvGraphicFramePr>
            <a:graphicFrameLocks noChangeAspect="1"/>
          </p:cNvGraphicFramePr>
          <p:nvPr/>
        </p:nvGraphicFramePr>
        <p:xfrm>
          <a:off x="2928926" y="4929198"/>
          <a:ext cx="2547937" cy="1131888"/>
        </p:xfrm>
        <a:graphic>
          <a:graphicData uri="http://schemas.openxmlformats.org/presentationml/2006/ole">
            <mc:AlternateContent xmlns:mc="http://schemas.openxmlformats.org/markup-compatibility/2006">
              <mc:Choice xmlns:v="urn:schemas-microsoft-com:vml" Requires="v">
                <p:oleObj spid="_x0000_s64526" name="Equation" r:id="rId6" imgW="1714320" imgH="761760" progId="Equation.3">
                  <p:embed/>
                </p:oleObj>
              </mc:Choice>
              <mc:Fallback>
                <p:oleObj name="Equation" r:id="rId6" imgW="1714320" imgH="76176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926" y="4929198"/>
                        <a:ext cx="2547937" cy="113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14282" y="5715016"/>
            <a:ext cx="8494633" cy="923330"/>
          </a:xfrm>
          <a:prstGeom prst="rect">
            <a:avLst/>
          </a:prstGeom>
          <a:noFill/>
        </p:spPr>
        <p:txBody>
          <a:bodyPr wrap="none" rtlCol="0">
            <a:spAutoFit/>
          </a:bodyPr>
          <a:lstStyle/>
          <a:p>
            <a:r>
              <a:rPr lang="zh-CN" altLang="en-US" dirty="0" smtClean="0"/>
              <a:t>由上图及公式</a:t>
            </a:r>
            <a:r>
              <a:rPr lang="en-US" altLang="zh-CN" dirty="0" smtClean="0"/>
              <a:t>4</a:t>
            </a:r>
            <a:r>
              <a:rPr lang="zh-CN" altLang="en-US" dirty="0" smtClean="0"/>
              <a:t>可以看出，在坐标系</a:t>
            </a:r>
            <a:r>
              <a:rPr lang="en-US" altLang="zh-CN" dirty="0" err="1" smtClean="0"/>
              <a:t>ouv</a:t>
            </a:r>
            <a:r>
              <a:rPr lang="zh-CN" altLang="en-US" dirty="0" smtClean="0"/>
              <a:t>中由</a:t>
            </a:r>
            <a:r>
              <a:rPr lang="en-US" altLang="zh-CN" dirty="0" smtClean="0"/>
              <a:t>A</a:t>
            </a:r>
            <a:r>
              <a:rPr lang="zh-CN" altLang="en-US" dirty="0" smtClean="0"/>
              <a:t>点的位移量也同样可以求出它的位移</a:t>
            </a:r>
            <a:endParaRPr lang="en-US" altLang="zh-CN" dirty="0" smtClean="0"/>
          </a:p>
          <a:p>
            <a:r>
              <a:rPr lang="zh-CN" altLang="en-US" dirty="0" smtClean="0"/>
              <a:t>矢量，这说明一个点的位移矢量总可以分解为两个相互正交的分矢量，它与采用何</a:t>
            </a:r>
            <a:endParaRPr lang="en-US" altLang="zh-CN" dirty="0" smtClean="0"/>
          </a:p>
          <a:p>
            <a:r>
              <a:rPr lang="zh-CN" altLang="en-US" dirty="0" smtClean="0"/>
              <a:t>种直角坐标系无关。</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 calcmode="lin" valueType="num">
                                      <p:cBhvr additive="base">
                                        <p:cTn id="3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 calcmode="lin" valueType="num">
                                      <p:cBhvr additive="base">
                                        <p:cTn id="3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4516"/>
                                        </p:tgtEl>
                                        <p:attrNameLst>
                                          <p:attrName>style.visibility</p:attrName>
                                        </p:attrNameLst>
                                      </p:cBhvr>
                                      <p:to>
                                        <p:strVal val="visible"/>
                                      </p:to>
                                    </p:set>
                                    <p:anim calcmode="lin" valueType="num">
                                      <p:cBhvr additive="base">
                                        <p:cTn id="45" dur="500" fill="hold"/>
                                        <p:tgtEl>
                                          <p:spTgt spid="64516"/>
                                        </p:tgtEl>
                                        <p:attrNameLst>
                                          <p:attrName>ppt_x</p:attrName>
                                        </p:attrNameLst>
                                      </p:cBhvr>
                                      <p:tavLst>
                                        <p:tav tm="0">
                                          <p:val>
                                            <p:strVal val="#ppt_x"/>
                                          </p:val>
                                        </p:tav>
                                        <p:tav tm="100000">
                                          <p:val>
                                            <p:strVal val="#ppt_x"/>
                                          </p:val>
                                        </p:tav>
                                      </p:tavLst>
                                    </p:anim>
                                    <p:anim calcmode="lin" valueType="num">
                                      <p:cBhvr additive="base">
                                        <p:cTn id="46" dur="500" fill="hold"/>
                                        <p:tgtEl>
                                          <p:spTgt spid="645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anim calcmode="lin" valueType="num">
                                      <p:cBhvr additive="base">
                                        <p:cTn id="5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anim calcmode="lin" valueType="num">
                                      <p:cBhvr additive="base">
                                        <p:cTn id="5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5" grpId="0" build="allAtOnce"/>
      <p:bldP spid="7"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428604"/>
            <a:ext cx="6211957" cy="3775842"/>
          </a:xfrm>
          <a:prstGeom prst="rect">
            <a:avLst/>
          </a:prstGeom>
          <a:noFill/>
        </p:spPr>
        <p:txBody>
          <a:bodyPr wrap="none" rtlCol="0">
            <a:spAutoFit/>
          </a:bodyPr>
          <a:lstStyle/>
          <a:p>
            <a:pPr>
              <a:lnSpc>
                <a:spcPct val="150000"/>
              </a:lnSpc>
            </a:pPr>
            <a:r>
              <a:rPr lang="en-US" altLang="zh-CN" dirty="0" smtClean="0"/>
              <a:t>2.</a:t>
            </a:r>
            <a:r>
              <a:rPr lang="zh-CN" altLang="en-US" dirty="0" smtClean="0"/>
              <a:t>测边三角形坐标位移量计算</a:t>
            </a:r>
            <a:endParaRPr lang="en-US" altLang="zh-CN" dirty="0" smtClean="0"/>
          </a:p>
          <a:p>
            <a:pPr>
              <a:lnSpc>
                <a:spcPct val="150000"/>
              </a:lnSpc>
            </a:pPr>
            <a:r>
              <a:rPr lang="en-US" altLang="zh-CN" dirty="0" smtClean="0"/>
              <a:t>     </a:t>
            </a:r>
            <a:r>
              <a:rPr lang="zh-CN" altLang="en-US" dirty="0" smtClean="0"/>
              <a:t>在测边三角形中，最简单的图形是跨断层单三角形，如</a:t>
            </a:r>
            <a:endParaRPr lang="en-US" altLang="zh-CN" dirty="0" smtClean="0"/>
          </a:p>
          <a:p>
            <a:pPr>
              <a:lnSpc>
                <a:spcPct val="150000"/>
              </a:lnSpc>
            </a:pPr>
            <a:r>
              <a:rPr lang="zh-CN" altLang="en-US" dirty="0" smtClean="0"/>
              <a:t>图所示。</a:t>
            </a:r>
            <a:r>
              <a:rPr lang="en-US" altLang="zh-CN" dirty="0" smtClean="0"/>
              <a:t>A</a:t>
            </a:r>
            <a:r>
              <a:rPr lang="zh-CN" altLang="en-US" dirty="0" smtClean="0"/>
              <a:t>、</a:t>
            </a:r>
            <a:r>
              <a:rPr lang="en-US" altLang="zh-CN" dirty="0" smtClean="0"/>
              <a:t>B</a:t>
            </a:r>
            <a:r>
              <a:rPr lang="zh-CN" altLang="en-US" dirty="0" smtClean="0"/>
              <a:t>两点为固定参考点，两点相对稳定，经多次</a:t>
            </a:r>
            <a:endParaRPr lang="en-US" altLang="zh-CN" dirty="0" smtClean="0"/>
          </a:p>
          <a:p>
            <a:pPr>
              <a:lnSpc>
                <a:spcPct val="150000"/>
              </a:lnSpc>
            </a:pPr>
            <a:r>
              <a:rPr lang="zh-CN" altLang="en-US" dirty="0" smtClean="0"/>
              <a:t>测量证明其相对位置不变，布设在断层下盘。</a:t>
            </a:r>
            <a:r>
              <a:rPr lang="en-US" altLang="zh-CN" dirty="0" smtClean="0"/>
              <a:t>P</a:t>
            </a:r>
            <a:r>
              <a:rPr lang="zh-CN" altLang="en-US" dirty="0" smtClean="0"/>
              <a:t>为形变观测</a:t>
            </a:r>
            <a:endParaRPr lang="en-US" altLang="zh-CN" dirty="0" smtClean="0"/>
          </a:p>
          <a:p>
            <a:pPr>
              <a:lnSpc>
                <a:spcPct val="150000"/>
              </a:lnSpc>
            </a:pPr>
            <a:r>
              <a:rPr lang="zh-CN" altLang="en-US" dirty="0" smtClean="0"/>
              <a:t>点，布设在断层上盘。通过重复测定</a:t>
            </a:r>
            <a:r>
              <a:rPr lang="en-US" altLang="zh-CN" dirty="0" smtClean="0"/>
              <a:t>a</a:t>
            </a:r>
            <a:r>
              <a:rPr lang="zh-CN" altLang="en-US" dirty="0" smtClean="0"/>
              <a:t>边和</a:t>
            </a:r>
            <a:r>
              <a:rPr lang="en-US" altLang="zh-CN" dirty="0" smtClean="0"/>
              <a:t>b</a:t>
            </a:r>
            <a:r>
              <a:rPr lang="zh-CN" altLang="en-US" dirty="0" smtClean="0"/>
              <a:t>边的长度变化来</a:t>
            </a:r>
            <a:endParaRPr lang="en-US" altLang="zh-CN" dirty="0" smtClean="0"/>
          </a:p>
          <a:p>
            <a:pPr>
              <a:lnSpc>
                <a:spcPct val="150000"/>
              </a:lnSpc>
            </a:pPr>
            <a:r>
              <a:rPr lang="zh-CN" altLang="en-US" dirty="0" smtClean="0"/>
              <a:t>监测</a:t>
            </a:r>
            <a:r>
              <a:rPr lang="en-US" altLang="zh-CN" dirty="0" smtClean="0"/>
              <a:t>P</a:t>
            </a:r>
            <a:r>
              <a:rPr lang="zh-CN" altLang="en-US" dirty="0" smtClean="0"/>
              <a:t>点相对</a:t>
            </a:r>
            <a:r>
              <a:rPr lang="en-US" altLang="zh-CN" dirty="0" smtClean="0"/>
              <a:t>A</a:t>
            </a:r>
            <a:r>
              <a:rPr lang="zh-CN" altLang="en-US" dirty="0" smtClean="0"/>
              <a:t>、</a:t>
            </a:r>
            <a:r>
              <a:rPr lang="en-US" altLang="zh-CN" dirty="0" smtClean="0"/>
              <a:t>B</a:t>
            </a:r>
            <a:r>
              <a:rPr lang="zh-CN" altLang="en-US" dirty="0" smtClean="0"/>
              <a:t>两点的位移，计算出</a:t>
            </a:r>
            <a:r>
              <a:rPr lang="en-US" altLang="zh-CN" dirty="0" smtClean="0"/>
              <a:t>P</a:t>
            </a:r>
            <a:r>
              <a:rPr lang="zh-CN" altLang="en-US" dirty="0" smtClean="0"/>
              <a:t>点平行于断层方向</a:t>
            </a:r>
            <a:endParaRPr lang="en-US" altLang="zh-CN" dirty="0" smtClean="0"/>
          </a:p>
          <a:p>
            <a:pPr>
              <a:lnSpc>
                <a:spcPct val="150000"/>
              </a:lnSpc>
            </a:pPr>
            <a:r>
              <a:rPr lang="zh-CN" altLang="en-US" dirty="0" smtClean="0"/>
              <a:t>的运动量</a:t>
            </a:r>
            <a:r>
              <a:rPr lang="el-GR" altLang="zh-CN" dirty="0" smtClean="0"/>
              <a:t>Δ</a:t>
            </a:r>
            <a:r>
              <a:rPr lang="en-US" altLang="zh-CN" dirty="0" err="1" smtClean="0"/>
              <a:t>x</a:t>
            </a:r>
            <a:r>
              <a:rPr lang="en-US" altLang="zh-CN" baseline="-25000" dirty="0" err="1" smtClean="0"/>
              <a:t>p</a:t>
            </a:r>
            <a:r>
              <a:rPr lang="zh-CN" altLang="en-US" dirty="0" smtClean="0"/>
              <a:t>和垂直于断层方向的运动量</a:t>
            </a:r>
            <a:r>
              <a:rPr lang="el-GR" altLang="zh-CN" dirty="0" smtClean="0"/>
              <a:t>Δ</a:t>
            </a:r>
            <a:r>
              <a:rPr lang="en-US" altLang="zh-CN" dirty="0" smtClean="0"/>
              <a:t>y</a:t>
            </a:r>
            <a:r>
              <a:rPr lang="en-US" altLang="zh-CN" baseline="-25000" dirty="0" smtClean="0"/>
              <a:t>p</a:t>
            </a:r>
            <a:r>
              <a:rPr lang="zh-CN" altLang="en-US" dirty="0" smtClean="0"/>
              <a:t>，研究断层上</a:t>
            </a:r>
            <a:endParaRPr lang="en-US" altLang="zh-CN" dirty="0" smtClean="0"/>
          </a:p>
          <a:p>
            <a:pPr>
              <a:lnSpc>
                <a:spcPct val="150000"/>
              </a:lnSpc>
            </a:pPr>
            <a:r>
              <a:rPr lang="zh-CN" altLang="en-US" dirty="0" smtClean="0"/>
              <a:t>盘相对下盘的运动趋势。</a:t>
            </a:r>
            <a:endParaRPr lang="en-US" altLang="zh-CN" dirty="0" smtClean="0"/>
          </a:p>
          <a:p>
            <a:pPr>
              <a:lnSpc>
                <a:spcPct val="150000"/>
              </a:lnSpc>
            </a:pPr>
            <a:r>
              <a:rPr lang="zh-CN" altLang="en-US" dirty="0" smtClean="0"/>
              <a:t>由图知，</a:t>
            </a:r>
            <a:r>
              <a:rPr lang="en-US" altLang="zh-CN" dirty="0" smtClean="0"/>
              <a:t>P</a:t>
            </a:r>
            <a:r>
              <a:rPr lang="zh-CN" altLang="en-US" dirty="0" smtClean="0"/>
              <a:t>点的坐标为</a:t>
            </a:r>
            <a:endParaRPr lang="en-US" altLang="zh-CN" dirty="0" smtClean="0"/>
          </a:p>
        </p:txBody>
      </p:sp>
      <p:pic>
        <p:nvPicPr>
          <p:cNvPr id="65538" name="Picture 2"/>
          <p:cNvPicPr>
            <a:picLocks noChangeAspect="1" noChangeArrowheads="1"/>
          </p:cNvPicPr>
          <p:nvPr/>
        </p:nvPicPr>
        <p:blipFill>
          <a:blip r:embed="rId3" cstate="print"/>
          <a:srcRect/>
          <a:stretch>
            <a:fillRect/>
          </a:stretch>
        </p:blipFill>
        <p:spPr bwMode="auto">
          <a:xfrm>
            <a:off x="6286511" y="285728"/>
            <a:ext cx="2930627" cy="3429024"/>
          </a:xfrm>
          <a:prstGeom prst="rect">
            <a:avLst/>
          </a:prstGeom>
          <a:noFill/>
          <a:ln w="9525">
            <a:noFill/>
            <a:miter lim="800000"/>
            <a:headEnd/>
            <a:tailEnd/>
          </a:ln>
          <a:effectLst/>
        </p:spPr>
      </p:pic>
      <p:graphicFrame>
        <p:nvGraphicFramePr>
          <p:cNvPr id="4" name="对象 3"/>
          <p:cNvGraphicFramePr>
            <a:graphicFrameLocks noChangeAspect="1"/>
          </p:cNvGraphicFramePr>
          <p:nvPr/>
        </p:nvGraphicFramePr>
        <p:xfrm>
          <a:off x="857224" y="4214818"/>
          <a:ext cx="5756275" cy="1493837"/>
        </p:xfrm>
        <a:graphic>
          <a:graphicData uri="http://schemas.openxmlformats.org/presentationml/2006/ole">
            <mc:AlternateContent xmlns:mc="http://schemas.openxmlformats.org/markup-compatibility/2006">
              <mc:Choice xmlns:v="urn:schemas-microsoft-com:vml" Requires="v">
                <p:oleObj spid="_x0000_s65549" name="Equation" r:id="rId4" imgW="3720960" imgH="965160" progId="Equation.3">
                  <p:embed/>
                </p:oleObj>
              </mc:Choice>
              <mc:Fallback>
                <p:oleObj name="Equation" r:id="rId4" imgW="3720960" imgH="96516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24" y="4214818"/>
                        <a:ext cx="5756275" cy="1493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1643042" y="5786454"/>
          <a:ext cx="1866900" cy="649287"/>
        </p:xfrm>
        <a:graphic>
          <a:graphicData uri="http://schemas.openxmlformats.org/presentationml/2006/ole">
            <mc:AlternateContent xmlns:mc="http://schemas.openxmlformats.org/markup-compatibility/2006">
              <mc:Choice xmlns:v="urn:schemas-microsoft-com:vml" Requires="v">
                <p:oleObj spid="_x0000_s65550" name="Equation" r:id="rId6" imgW="1206360" imgH="419040" progId="Equation.3">
                  <p:embed/>
                </p:oleObj>
              </mc:Choice>
              <mc:Fallback>
                <p:oleObj name="Equation" r:id="rId6" imgW="1206360" imgH="4190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042" y="5786454"/>
                        <a:ext cx="1866900"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down)">
                                      <p:cBhvr>
                                        <p:cTn id="22" dur="500"/>
                                        <p:tgtEl>
                                          <p:spTgt spid="2">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down)">
                                      <p:cBhvr>
                                        <p:cTn id="25" dur="500"/>
                                        <p:tgtEl>
                                          <p:spTgt spid="2">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wipe(down)">
                                      <p:cBhvr>
                                        <p:cTn id="28" dur="500"/>
                                        <p:tgtEl>
                                          <p:spTgt spid="2">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wipe(down)">
                                      <p:cBhvr>
                                        <p:cTn id="31" dur="500"/>
                                        <p:tgtEl>
                                          <p:spTgt spid="2">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5540"/>
                                        </p:tgtEl>
                                        <p:attrNameLst>
                                          <p:attrName>style.visibility</p:attrName>
                                        </p:attrNameLst>
                                      </p:cBhvr>
                                      <p:to>
                                        <p:strVal val="visible"/>
                                      </p:to>
                                    </p:set>
                                    <p:animEffect transition="in" filter="wipe(down)">
                                      <p:cBhvr>
                                        <p:cTn id="41" dur="5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500042"/>
            <a:ext cx="5083443" cy="369332"/>
          </a:xfrm>
          <a:prstGeom prst="rect">
            <a:avLst/>
          </a:prstGeom>
          <a:noFill/>
        </p:spPr>
        <p:txBody>
          <a:bodyPr wrap="none" rtlCol="0">
            <a:spAutoFit/>
          </a:bodyPr>
          <a:lstStyle/>
          <a:p>
            <a:r>
              <a:rPr lang="zh-CN" altLang="en-US" dirty="0" smtClean="0"/>
              <a:t>为求出</a:t>
            </a:r>
            <a:r>
              <a:rPr lang="en-US" altLang="zh-CN" dirty="0" smtClean="0"/>
              <a:t>P</a:t>
            </a:r>
            <a:r>
              <a:rPr lang="zh-CN" altLang="en-US" dirty="0" smtClean="0"/>
              <a:t>点坐标位移量，对（</a:t>
            </a:r>
            <a:r>
              <a:rPr lang="en-US" altLang="zh-CN" dirty="0" smtClean="0"/>
              <a:t>5</a:t>
            </a:r>
            <a:r>
              <a:rPr lang="zh-CN" altLang="en-US" dirty="0" smtClean="0"/>
              <a:t>）式求全微分得：</a:t>
            </a:r>
            <a:endParaRPr lang="zh-CN" altLang="en-US" dirty="0"/>
          </a:p>
        </p:txBody>
      </p:sp>
      <p:graphicFrame>
        <p:nvGraphicFramePr>
          <p:cNvPr id="3" name="对象 2"/>
          <p:cNvGraphicFramePr>
            <a:graphicFrameLocks noChangeAspect="1"/>
          </p:cNvGraphicFramePr>
          <p:nvPr/>
        </p:nvGraphicFramePr>
        <p:xfrm>
          <a:off x="2000232" y="1142984"/>
          <a:ext cx="2928958" cy="2013659"/>
        </p:xfrm>
        <a:graphic>
          <a:graphicData uri="http://schemas.openxmlformats.org/presentationml/2006/ole">
            <mc:AlternateContent xmlns:mc="http://schemas.openxmlformats.org/markup-compatibility/2006">
              <mc:Choice xmlns:v="urn:schemas-microsoft-com:vml" Requires="v">
                <p:oleObj spid="_x0000_s66577" name="Equation" r:id="rId3" imgW="2031840" imgH="1396800" progId="Equation.3">
                  <p:embed/>
                </p:oleObj>
              </mc:Choice>
              <mc:Fallback>
                <p:oleObj name="Equation" r:id="rId3" imgW="2031840" imgH="1396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32" y="1142984"/>
                        <a:ext cx="2928958" cy="201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285720" y="3500438"/>
            <a:ext cx="2390398" cy="369332"/>
          </a:xfrm>
          <a:prstGeom prst="rect">
            <a:avLst/>
          </a:prstGeom>
          <a:noFill/>
        </p:spPr>
        <p:txBody>
          <a:bodyPr wrap="none" rtlCol="0">
            <a:spAutoFit/>
          </a:bodyPr>
          <a:lstStyle/>
          <a:p>
            <a:r>
              <a:rPr lang="zh-CN" altLang="en-US" dirty="0" smtClean="0"/>
              <a:t>对（</a:t>
            </a:r>
            <a:r>
              <a:rPr lang="en-US" altLang="zh-CN" dirty="0" smtClean="0"/>
              <a:t>6</a:t>
            </a:r>
            <a:r>
              <a:rPr lang="zh-CN" altLang="en-US" dirty="0" smtClean="0"/>
              <a:t>）式全微分得：</a:t>
            </a:r>
            <a:endParaRPr lang="zh-CN" altLang="en-US" dirty="0"/>
          </a:p>
        </p:txBody>
      </p:sp>
      <p:graphicFrame>
        <p:nvGraphicFramePr>
          <p:cNvPr id="5" name="对象 4"/>
          <p:cNvGraphicFramePr>
            <a:graphicFrameLocks noChangeAspect="1"/>
          </p:cNvGraphicFramePr>
          <p:nvPr/>
        </p:nvGraphicFramePr>
        <p:xfrm>
          <a:off x="2214546" y="3929066"/>
          <a:ext cx="1643074" cy="559728"/>
        </p:xfrm>
        <a:graphic>
          <a:graphicData uri="http://schemas.openxmlformats.org/presentationml/2006/ole">
            <mc:AlternateContent xmlns:mc="http://schemas.openxmlformats.org/markup-compatibility/2006">
              <mc:Choice xmlns:v="urn:schemas-microsoft-com:vml" Requires="v">
                <p:oleObj spid="_x0000_s66578" name="Equation" r:id="rId5" imgW="1155600" imgH="393480" progId="Equation.3">
                  <p:embed/>
                </p:oleObj>
              </mc:Choice>
              <mc:Fallback>
                <p:oleObj name="Equation" r:id="rId5" imgW="115560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46" y="3929066"/>
                        <a:ext cx="1643074" cy="559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428596" y="4714884"/>
            <a:ext cx="3082895" cy="369332"/>
          </a:xfrm>
          <a:prstGeom prst="rect">
            <a:avLst/>
          </a:prstGeom>
          <a:noFill/>
        </p:spPr>
        <p:txBody>
          <a:bodyPr wrap="none" rtlCol="0">
            <a:spAutoFit/>
          </a:bodyPr>
          <a:lstStyle/>
          <a:p>
            <a:r>
              <a:rPr lang="zh-CN" altLang="en-US" dirty="0" smtClean="0"/>
              <a:t>将其代入（</a:t>
            </a:r>
            <a:r>
              <a:rPr lang="en-US" altLang="zh-CN" dirty="0" smtClean="0"/>
              <a:t>7</a:t>
            </a:r>
            <a:r>
              <a:rPr lang="zh-CN" altLang="en-US" dirty="0" smtClean="0"/>
              <a:t>）式，整理得：</a:t>
            </a:r>
            <a:endParaRPr lang="zh-CN" altLang="en-US" dirty="0"/>
          </a:p>
        </p:txBody>
      </p:sp>
      <p:graphicFrame>
        <p:nvGraphicFramePr>
          <p:cNvPr id="7" name="对象 6"/>
          <p:cNvGraphicFramePr>
            <a:graphicFrameLocks noChangeAspect="1"/>
          </p:cNvGraphicFramePr>
          <p:nvPr/>
        </p:nvGraphicFramePr>
        <p:xfrm>
          <a:off x="2714612" y="5143511"/>
          <a:ext cx="2714644" cy="1426339"/>
        </p:xfrm>
        <a:graphic>
          <a:graphicData uri="http://schemas.openxmlformats.org/presentationml/2006/ole">
            <mc:AlternateContent xmlns:mc="http://schemas.openxmlformats.org/markup-compatibility/2006">
              <mc:Choice xmlns:v="urn:schemas-microsoft-com:vml" Requires="v">
                <p:oleObj spid="_x0000_s66579" name="Equation" r:id="rId7" imgW="1498320" imgH="787320" progId="Equation.3">
                  <p:embed/>
                </p:oleObj>
              </mc:Choice>
              <mc:Fallback>
                <p:oleObj name="Equation" r:id="rId7" imgW="1498320" imgH="7873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612" y="5143511"/>
                        <a:ext cx="2714644" cy="1426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428604"/>
            <a:ext cx="6109365" cy="369332"/>
          </a:xfrm>
          <a:prstGeom prst="rect">
            <a:avLst/>
          </a:prstGeom>
          <a:noFill/>
        </p:spPr>
        <p:txBody>
          <a:bodyPr wrap="none" rtlCol="0">
            <a:spAutoFit/>
          </a:bodyPr>
          <a:lstStyle/>
          <a:p>
            <a:r>
              <a:rPr lang="zh-CN" altLang="en-US" dirty="0" smtClean="0"/>
              <a:t>式中</a:t>
            </a:r>
            <a:r>
              <a:rPr lang="en-US" altLang="zh-CN" dirty="0" smtClean="0"/>
              <a:t>r=s-q</a:t>
            </a:r>
            <a:r>
              <a:rPr lang="zh-CN" altLang="en-US" dirty="0" smtClean="0"/>
              <a:t>，</a:t>
            </a:r>
            <a:r>
              <a:rPr lang="en-US" altLang="zh-CN" dirty="0" err="1" smtClean="0"/>
              <a:t>da</a:t>
            </a:r>
            <a:r>
              <a:rPr lang="zh-CN" altLang="en-US" dirty="0" smtClean="0"/>
              <a:t>，</a:t>
            </a:r>
            <a:r>
              <a:rPr lang="en-US" altLang="zh-CN" dirty="0" smtClean="0"/>
              <a:t>db</a:t>
            </a:r>
            <a:r>
              <a:rPr lang="zh-CN" altLang="en-US" dirty="0" smtClean="0"/>
              <a:t>是由重复测量结果算出的边长变化量。</a:t>
            </a:r>
            <a:endParaRPr lang="zh-CN" altLang="en-US" dirty="0"/>
          </a:p>
        </p:txBody>
      </p:sp>
      <p:graphicFrame>
        <p:nvGraphicFramePr>
          <p:cNvPr id="3" name="对象 2"/>
          <p:cNvGraphicFramePr>
            <a:graphicFrameLocks noChangeAspect="1"/>
          </p:cNvGraphicFramePr>
          <p:nvPr/>
        </p:nvGraphicFramePr>
        <p:xfrm>
          <a:off x="2428860" y="928669"/>
          <a:ext cx="2571768" cy="1328747"/>
        </p:xfrm>
        <a:graphic>
          <a:graphicData uri="http://schemas.openxmlformats.org/presentationml/2006/ole">
            <mc:AlternateContent xmlns:mc="http://schemas.openxmlformats.org/markup-compatibility/2006">
              <mc:Choice xmlns:v="urn:schemas-microsoft-com:vml" Requires="v">
                <p:oleObj spid="_x0000_s67601" name="Equation" r:id="rId3" imgW="1523880" imgH="787320" progId="Equation.3">
                  <p:embed/>
                </p:oleObj>
              </mc:Choice>
              <mc:Fallback>
                <p:oleObj name="Equation" r:id="rId3" imgW="1523880" imgH="7873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0" y="928669"/>
                        <a:ext cx="2571768" cy="1328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00034" y="2214554"/>
            <a:ext cx="1928733" cy="369332"/>
          </a:xfrm>
          <a:prstGeom prst="rect">
            <a:avLst/>
          </a:prstGeom>
          <a:noFill/>
        </p:spPr>
        <p:txBody>
          <a:bodyPr wrap="none" rtlCol="0">
            <a:spAutoFit/>
          </a:bodyPr>
          <a:lstStyle/>
          <a:p>
            <a:r>
              <a:rPr lang="zh-CN" altLang="en-US" dirty="0" smtClean="0"/>
              <a:t>则（</a:t>
            </a:r>
            <a:r>
              <a:rPr lang="en-US" altLang="zh-CN" dirty="0" smtClean="0"/>
              <a:t>8</a:t>
            </a:r>
            <a:r>
              <a:rPr lang="zh-CN" altLang="en-US" dirty="0" smtClean="0"/>
              <a:t>）式可写为</a:t>
            </a:r>
            <a:endParaRPr lang="zh-CN" altLang="en-US" dirty="0"/>
          </a:p>
        </p:txBody>
      </p:sp>
      <p:graphicFrame>
        <p:nvGraphicFramePr>
          <p:cNvPr id="5" name="对象 4"/>
          <p:cNvGraphicFramePr>
            <a:graphicFrameLocks noChangeAspect="1"/>
          </p:cNvGraphicFramePr>
          <p:nvPr/>
        </p:nvGraphicFramePr>
        <p:xfrm>
          <a:off x="2714612" y="2571744"/>
          <a:ext cx="2678126" cy="1724895"/>
        </p:xfrm>
        <a:graphic>
          <a:graphicData uri="http://schemas.openxmlformats.org/presentationml/2006/ole">
            <mc:AlternateContent xmlns:mc="http://schemas.openxmlformats.org/markup-compatibility/2006">
              <mc:Choice xmlns:v="urn:schemas-microsoft-com:vml" Requires="v">
                <p:oleObj spid="_x0000_s67602" name="Equation" r:id="rId5" imgW="1498320" imgH="965160" progId="Equation.3">
                  <p:embed/>
                </p:oleObj>
              </mc:Choice>
              <mc:Fallback>
                <p:oleObj name="Equation" r:id="rId5" imgW="1498320" imgH="96516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12" y="2571744"/>
                        <a:ext cx="2678126" cy="17248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00034" y="4572008"/>
            <a:ext cx="6365845" cy="369332"/>
          </a:xfrm>
          <a:prstGeom prst="rect">
            <a:avLst/>
          </a:prstGeom>
          <a:noFill/>
        </p:spPr>
        <p:txBody>
          <a:bodyPr wrap="none" rtlCol="0">
            <a:spAutoFit/>
          </a:bodyPr>
          <a:lstStyle/>
          <a:p>
            <a:r>
              <a:rPr lang="zh-CN" altLang="en-US" dirty="0" smtClean="0"/>
              <a:t>按误差传播定律，由（</a:t>
            </a:r>
            <a:r>
              <a:rPr lang="en-US" altLang="zh-CN" dirty="0" smtClean="0"/>
              <a:t>10</a:t>
            </a:r>
            <a:r>
              <a:rPr lang="zh-CN" altLang="en-US" dirty="0" smtClean="0"/>
              <a:t>）式可得</a:t>
            </a:r>
            <a:r>
              <a:rPr lang="en-US" altLang="zh-CN" dirty="0" smtClean="0"/>
              <a:t>P</a:t>
            </a:r>
            <a:r>
              <a:rPr lang="zh-CN" altLang="en-US" dirty="0" smtClean="0"/>
              <a:t>点坐标位移量的中误差为</a:t>
            </a:r>
            <a:endParaRPr lang="zh-CN" altLang="en-US" dirty="0"/>
          </a:p>
        </p:txBody>
      </p:sp>
      <p:graphicFrame>
        <p:nvGraphicFramePr>
          <p:cNvPr id="7" name="对象 6"/>
          <p:cNvGraphicFramePr>
            <a:graphicFrameLocks noChangeAspect="1"/>
          </p:cNvGraphicFramePr>
          <p:nvPr/>
        </p:nvGraphicFramePr>
        <p:xfrm>
          <a:off x="2928926" y="5000635"/>
          <a:ext cx="2406656" cy="1657041"/>
        </p:xfrm>
        <a:graphic>
          <a:graphicData uri="http://schemas.openxmlformats.org/presentationml/2006/ole">
            <mc:AlternateContent xmlns:mc="http://schemas.openxmlformats.org/markup-compatibility/2006">
              <mc:Choice xmlns:v="urn:schemas-microsoft-com:vml" Requires="v">
                <p:oleObj spid="_x0000_s67603" name="Equation" r:id="rId7" imgW="1549080" imgH="1066680" progId="Equation.3">
                  <p:embed/>
                </p:oleObj>
              </mc:Choice>
              <mc:Fallback>
                <p:oleObj name="Equation" r:id="rId7" imgW="1549080" imgH="10666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26" y="5000635"/>
                        <a:ext cx="2406656" cy="1657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142852"/>
            <a:ext cx="8032968" cy="646331"/>
          </a:xfrm>
          <a:prstGeom prst="rect">
            <a:avLst/>
          </a:prstGeom>
          <a:noFill/>
        </p:spPr>
        <p:txBody>
          <a:bodyPr wrap="none" rtlCol="0">
            <a:spAutoFit/>
          </a:bodyPr>
          <a:lstStyle/>
          <a:p>
            <a:r>
              <a:rPr lang="zh-CN" altLang="en-US" dirty="0" smtClean="0"/>
              <a:t>例题：某跨断层测边三角形布设如图所示，观测数据和已知数据见表。求各期</a:t>
            </a:r>
            <a:endParaRPr lang="en-US" altLang="zh-CN" dirty="0" smtClean="0"/>
          </a:p>
          <a:p>
            <a:r>
              <a:rPr lang="zh-CN" altLang="en-US" dirty="0" smtClean="0"/>
              <a:t>相对</a:t>
            </a:r>
            <a:r>
              <a:rPr lang="en-US" altLang="zh-CN" dirty="0" smtClean="0"/>
              <a:t>1986</a:t>
            </a:r>
            <a:r>
              <a:rPr lang="zh-CN" altLang="en-US" dirty="0" smtClean="0"/>
              <a:t>年的</a:t>
            </a:r>
            <a:r>
              <a:rPr lang="en-US" altLang="zh-CN" dirty="0" smtClean="0"/>
              <a:t>P</a:t>
            </a:r>
            <a:r>
              <a:rPr lang="zh-CN" altLang="en-US" dirty="0" smtClean="0"/>
              <a:t>点坐标位移量级其中误差。</a:t>
            </a:r>
            <a:endParaRPr lang="zh-CN" altLang="en-US" dirty="0"/>
          </a:p>
        </p:txBody>
      </p:sp>
      <p:pic>
        <p:nvPicPr>
          <p:cNvPr id="3" name="Picture 2"/>
          <p:cNvPicPr>
            <a:picLocks noChangeAspect="1" noChangeArrowheads="1"/>
          </p:cNvPicPr>
          <p:nvPr/>
        </p:nvPicPr>
        <p:blipFill>
          <a:blip r:embed="rId2" cstate="print"/>
          <a:srcRect/>
          <a:stretch>
            <a:fillRect/>
          </a:stretch>
        </p:blipFill>
        <p:spPr bwMode="auto">
          <a:xfrm>
            <a:off x="6286512" y="1000108"/>
            <a:ext cx="2643207" cy="3092724"/>
          </a:xfrm>
          <a:prstGeom prst="rect">
            <a:avLst/>
          </a:prstGeom>
          <a:noFill/>
          <a:ln w="9525">
            <a:noFill/>
            <a:miter lim="800000"/>
            <a:headEnd/>
            <a:tailEnd/>
          </a:ln>
          <a:effectLst/>
        </p:spPr>
      </p:pic>
      <p:graphicFrame>
        <p:nvGraphicFramePr>
          <p:cNvPr id="4" name="表格 3"/>
          <p:cNvGraphicFramePr>
            <a:graphicFrameLocks noGrp="1"/>
          </p:cNvGraphicFramePr>
          <p:nvPr/>
        </p:nvGraphicFramePr>
        <p:xfrm>
          <a:off x="285720" y="1285860"/>
          <a:ext cx="5572165" cy="2286018"/>
        </p:xfrm>
        <a:graphic>
          <a:graphicData uri="http://schemas.openxmlformats.org/drawingml/2006/table">
            <a:tbl>
              <a:tblPr firstRow="1" bandRow="1">
                <a:tableStyleId>{5C22544A-7EE6-4342-B048-85BDC9FD1C3A}</a:tableStyleId>
              </a:tblPr>
              <a:tblGrid>
                <a:gridCol w="1114433"/>
                <a:gridCol w="1314459"/>
                <a:gridCol w="914407"/>
                <a:gridCol w="1114433"/>
                <a:gridCol w="1114433"/>
              </a:tblGrid>
              <a:tr h="381003">
                <a:tc rowSpan="2">
                  <a:txBody>
                    <a:bodyPr/>
                    <a:lstStyle/>
                    <a:p>
                      <a:pPr algn="ctr"/>
                      <a:r>
                        <a:rPr lang="zh-CN" altLang="en-US" dirty="0" smtClean="0"/>
                        <a:t>边长</a:t>
                      </a:r>
                      <a:r>
                        <a:rPr lang="en-US" altLang="zh-CN" dirty="0" smtClean="0"/>
                        <a:t>/mm</a:t>
                      </a:r>
                      <a:endParaRPr lang="zh-CN" altLang="en-US" dirty="0"/>
                    </a:p>
                  </a:txBody>
                  <a:tcPr/>
                </a:tc>
                <a:tc gridSpan="4">
                  <a:txBody>
                    <a:bodyPr/>
                    <a:lstStyle/>
                    <a:p>
                      <a:pPr algn="ctr"/>
                      <a:r>
                        <a:rPr lang="zh-CN" altLang="en-US" dirty="0" smtClean="0"/>
                        <a:t>时间</a:t>
                      </a:r>
                      <a:r>
                        <a:rPr lang="en-US" altLang="zh-CN" dirty="0" smtClean="0"/>
                        <a:t>/</a:t>
                      </a:r>
                      <a:r>
                        <a:rPr lang="zh-CN" altLang="en-US" dirty="0" smtClean="0"/>
                        <a:t>年</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81003">
                <a:tc vMerge="1">
                  <a:txBody>
                    <a:bodyPr/>
                    <a:lstStyle/>
                    <a:p>
                      <a:endParaRPr lang="zh-CN" altLang="en-US" dirty="0"/>
                    </a:p>
                  </a:txBody>
                  <a:tcPr/>
                </a:tc>
                <a:tc>
                  <a:txBody>
                    <a:bodyPr/>
                    <a:lstStyle/>
                    <a:p>
                      <a:pPr algn="ctr"/>
                      <a:r>
                        <a:rPr lang="en-US" altLang="zh-CN" dirty="0" smtClean="0"/>
                        <a:t>1986</a:t>
                      </a:r>
                      <a:endParaRPr lang="zh-CN" altLang="en-US" dirty="0"/>
                    </a:p>
                  </a:txBody>
                  <a:tcPr/>
                </a:tc>
                <a:tc>
                  <a:txBody>
                    <a:bodyPr/>
                    <a:lstStyle/>
                    <a:p>
                      <a:pPr algn="ctr"/>
                      <a:r>
                        <a:rPr lang="en-US" altLang="zh-CN" dirty="0" smtClean="0"/>
                        <a:t>1987</a:t>
                      </a:r>
                      <a:endParaRPr lang="zh-CN" altLang="en-US" dirty="0"/>
                    </a:p>
                  </a:txBody>
                  <a:tcPr/>
                </a:tc>
                <a:tc>
                  <a:txBody>
                    <a:bodyPr/>
                    <a:lstStyle/>
                    <a:p>
                      <a:pPr algn="ctr"/>
                      <a:r>
                        <a:rPr lang="en-US" altLang="zh-CN" dirty="0" smtClean="0"/>
                        <a:t>1988</a:t>
                      </a:r>
                      <a:endParaRPr lang="zh-CN" altLang="en-US" dirty="0"/>
                    </a:p>
                  </a:txBody>
                  <a:tcPr/>
                </a:tc>
                <a:tc>
                  <a:txBody>
                    <a:bodyPr/>
                    <a:lstStyle/>
                    <a:p>
                      <a:r>
                        <a:rPr lang="en-US" altLang="zh-CN" dirty="0" smtClean="0"/>
                        <a:t>1989</a:t>
                      </a:r>
                      <a:endParaRPr lang="zh-CN" altLang="en-US" dirty="0"/>
                    </a:p>
                  </a:txBody>
                  <a:tcPr/>
                </a:tc>
              </a:tr>
              <a:tr h="381003">
                <a:tc>
                  <a:txBody>
                    <a:bodyPr/>
                    <a:lstStyle/>
                    <a:p>
                      <a:pPr algn="ctr"/>
                      <a:r>
                        <a:rPr lang="en-US" altLang="zh-CN" dirty="0" smtClean="0"/>
                        <a:t>a</a:t>
                      </a:r>
                      <a:endParaRPr lang="zh-CN" altLang="en-US" dirty="0"/>
                    </a:p>
                  </a:txBody>
                  <a:tcPr/>
                </a:tc>
                <a:tc>
                  <a:txBody>
                    <a:bodyPr/>
                    <a:lstStyle/>
                    <a:p>
                      <a:pPr algn="ctr"/>
                      <a:r>
                        <a:rPr lang="en-US" altLang="zh-CN" dirty="0" smtClean="0"/>
                        <a:t>79851.04</a:t>
                      </a:r>
                      <a:endParaRPr lang="zh-CN" altLang="en-US" dirty="0"/>
                    </a:p>
                  </a:txBody>
                  <a:tcPr/>
                </a:tc>
                <a:tc>
                  <a:txBody>
                    <a:bodyPr/>
                    <a:lstStyle/>
                    <a:p>
                      <a:pPr algn="ctr"/>
                      <a:r>
                        <a:rPr lang="en-US" altLang="zh-CN" dirty="0" smtClean="0"/>
                        <a:t>1.64</a:t>
                      </a:r>
                      <a:endParaRPr lang="zh-CN" altLang="en-US" dirty="0"/>
                    </a:p>
                  </a:txBody>
                  <a:tcPr/>
                </a:tc>
                <a:tc>
                  <a:txBody>
                    <a:bodyPr/>
                    <a:lstStyle/>
                    <a:p>
                      <a:pPr algn="ctr"/>
                      <a:r>
                        <a:rPr lang="en-US" altLang="zh-CN" dirty="0" smtClean="0"/>
                        <a:t>1.97</a:t>
                      </a:r>
                      <a:endParaRPr lang="zh-CN" altLang="en-US" dirty="0"/>
                    </a:p>
                  </a:txBody>
                  <a:tcPr/>
                </a:tc>
                <a:tc>
                  <a:txBody>
                    <a:bodyPr/>
                    <a:lstStyle/>
                    <a:p>
                      <a:r>
                        <a:rPr lang="en-US" altLang="zh-CN" dirty="0" smtClean="0"/>
                        <a:t>2.40</a:t>
                      </a:r>
                      <a:endParaRPr lang="zh-CN" altLang="en-US" dirty="0"/>
                    </a:p>
                  </a:txBody>
                  <a:tcPr/>
                </a:tc>
              </a:tr>
              <a:tr h="381003">
                <a:tc>
                  <a:txBody>
                    <a:bodyPr/>
                    <a:lstStyle/>
                    <a:p>
                      <a:pPr algn="ctr"/>
                      <a:r>
                        <a:rPr lang="en-US" altLang="zh-CN" dirty="0" smtClean="0"/>
                        <a:t>b</a:t>
                      </a:r>
                      <a:endParaRPr lang="zh-CN" altLang="en-US" dirty="0"/>
                    </a:p>
                  </a:txBody>
                  <a:tcPr/>
                </a:tc>
                <a:tc>
                  <a:txBody>
                    <a:bodyPr/>
                    <a:lstStyle/>
                    <a:p>
                      <a:pPr algn="ctr"/>
                      <a:r>
                        <a:rPr lang="en-US" altLang="zh-CN" dirty="0" smtClean="0"/>
                        <a:t>76175.96</a:t>
                      </a:r>
                      <a:endParaRPr lang="zh-CN" altLang="en-US" dirty="0"/>
                    </a:p>
                  </a:txBody>
                  <a:tcPr/>
                </a:tc>
                <a:tc>
                  <a:txBody>
                    <a:bodyPr/>
                    <a:lstStyle/>
                    <a:p>
                      <a:pPr algn="ctr"/>
                      <a:r>
                        <a:rPr lang="en-US" altLang="zh-CN" dirty="0" smtClean="0"/>
                        <a:t>5.62</a:t>
                      </a:r>
                      <a:endParaRPr lang="zh-CN" altLang="en-US" dirty="0"/>
                    </a:p>
                  </a:txBody>
                  <a:tcPr/>
                </a:tc>
                <a:tc>
                  <a:txBody>
                    <a:bodyPr/>
                    <a:lstStyle/>
                    <a:p>
                      <a:pPr algn="ctr"/>
                      <a:r>
                        <a:rPr lang="en-US" altLang="zh-CN" dirty="0" smtClean="0"/>
                        <a:t>6.45</a:t>
                      </a:r>
                      <a:endParaRPr lang="zh-CN" altLang="en-US" dirty="0"/>
                    </a:p>
                  </a:txBody>
                  <a:tcPr/>
                </a:tc>
                <a:tc>
                  <a:txBody>
                    <a:bodyPr/>
                    <a:lstStyle/>
                    <a:p>
                      <a:r>
                        <a:rPr lang="en-US" altLang="zh-CN" dirty="0" smtClean="0"/>
                        <a:t>7.03</a:t>
                      </a:r>
                      <a:endParaRPr lang="zh-CN" altLang="en-US" dirty="0"/>
                    </a:p>
                  </a:txBody>
                  <a:tcPr/>
                </a:tc>
              </a:tr>
              <a:tr h="381003">
                <a:tc>
                  <a:txBody>
                    <a:bodyPr/>
                    <a:lstStyle/>
                    <a:p>
                      <a:pPr algn="ctr"/>
                      <a:r>
                        <a:rPr lang="en-US" altLang="zh-CN" dirty="0" smtClean="0"/>
                        <a:t>s</a:t>
                      </a:r>
                      <a:endParaRPr lang="zh-CN" altLang="en-US" dirty="0"/>
                    </a:p>
                  </a:txBody>
                  <a:tcPr/>
                </a:tc>
                <a:tc gridSpan="4">
                  <a:txBody>
                    <a:bodyPr/>
                    <a:lstStyle/>
                    <a:p>
                      <a:pPr algn="ctr"/>
                      <a:r>
                        <a:rPr lang="en-US" altLang="zh-CN" dirty="0" smtClean="0"/>
                        <a:t>87302.40</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81003">
                <a:tc>
                  <a:txBody>
                    <a:bodyPr/>
                    <a:lstStyle/>
                    <a:p>
                      <a:pPr algn="ctr"/>
                      <a:r>
                        <a:rPr lang="en-US" altLang="zh-CN" dirty="0" smtClean="0"/>
                        <a:t>m</a:t>
                      </a:r>
                      <a:r>
                        <a:rPr lang="en-US" altLang="zh-CN" baseline="-25000" dirty="0" smtClean="0"/>
                        <a:t>s</a:t>
                      </a:r>
                      <a:endParaRPr lang="zh-CN" altLang="en-US" baseline="-25000" dirty="0"/>
                    </a:p>
                  </a:txBody>
                  <a:tcPr/>
                </a:tc>
                <a:tc gridSpan="4">
                  <a:txBody>
                    <a:bodyPr/>
                    <a:lstStyle/>
                    <a:p>
                      <a:pPr algn="ctr"/>
                      <a:r>
                        <a:rPr lang="en-US" altLang="zh-CN" dirty="0" smtClean="0"/>
                        <a:t>0.2</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5" name="TextBox 4"/>
          <p:cNvSpPr txBox="1"/>
          <p:nvPr/>
        </p:nvSpPr>
        <p:spPr>
          <a:xfrm>
            <a:off x="0" y="3643314"/>
            <a:ext cx="6144631" cy="2031325"/>
          </a:xfrm>
          <a:prstGeom prst="rect">
            <a:avLst/>
          </a:prstGeom>
          <a:noFill/>
        </p:spPr>
        <p:txBody>
          <a:bodyPr wrap="none" rtlCol="0">
            <a:spAutoFit/>
          </a:bodyPr>
          <a:lstStyle/>
          <a:p>
            <a:r>
              <a:rPr lang="zh-CN" altLang="en-US" dirty="0" smtClean="0"/>
              <a:t>计算步骤：</a:t>
            </a:r>
            <a:endParaRPr lang="en-US" altLang="zh-CN" dirty="0" smtClean="0"/>
          </a:p>
          <a:p>
            <a:r>
              <a:rPr lang="zh-CN" altLang="en-US" dirty="0" smtClean="0"/>
              <a:t>（</a:t>
            </a:r>
            <a:r>
              <a:rPr lang="en-US" altLang="zh-CN" dirty="0" smtClean="0"/>
              <a:t>1</a:t>
            </a:r>
            <a:r>
              <a:rPr lang="zh-CN" altLang="en-US" dirty="0" smtClean="0"/>
              <a:t>）计算</a:t>
            </a:r>
            <a:r>
              <a:rPr lang="en-US" altLang="zh-CN" dirty="0" smtClean="0"/>
              <a:t>q</a:t>
            </a:r>
            <a:r>
              <a:rPr lang="zh-CN" altLang="en-US" dirty="0" smtClean="0"/>
              <a:t>、</a:t>
            </a:r>
            <a:r>
              <a:rPr lang="en-US" altLang="zh-CN" dirty="0" smtClean="0"/>
              <a:t>r</a:t>
            </a:r>
            <a:r>
              <a:rPr lang="zh-CN" altLang="en-US" dirty="0" smtClean="0"/>
              <a:t>、</a:t>
            </a:r>
            <a:r>
              <a:rPr lang="en-US" altLang="zh-CN" dirty="0" smtClean="0"/>
              <a:t>h</a:t>
            </a:r>
            <a:r>
              <a:rPr lang="zh-CN" altLang="en-US" dirty="0" smtClean="0"/>
              <a:t>；</a:t>
            </a:r>
            <a:endParaRPr lang="en-US" altLang="zh-CN" dirty="0" smtClean="0"/>
          </a:p>
          <a:p>
            <a:r>
              <a:rPr lang="zh-CN" altLang="en-US" dirty="0" smtClean="0"/>
              <a:t>（</a:t>
            </a:r>
            <a:r>
              <a:rPr lang="en-US" altLang="zh-CN" dirty="0" smtClean="0"/>
              <a:t>2</a:t>
            </a:r>
            <a:r>
              <a:rPr lang="zh-CN" altLang="en-US" dirty="0" smtClean="0"/>
              <a:t>）将</a:t>
            </a:r>
            <a:r>
              <a:rPr lang="en-US" altLang="zh-CN" dirty="0" err="1" smtClean="0"/>
              <a:t>qrh</a:t>
            </a:r>
            <a:r>
              <a:rPr lang="zh-CN" altLang="en-US" dirty="0" smtClean="0"/>
              <a:t>代入（</a:t>
            </a:r>
            <a:r>
              <a:rPr lang="en-US" altLang="zh-CN" dirty="0" smtClean="0"/>
              <a:t>9</a:t>
            </a:r>
            <a:r>
              <a:rPr lang="zh-CN" altLang="en-US" dirty="0" smtClean="0"/>
              <a:t>）式，算出</a:t>
            </a:r>
            <a:r>
              <a:rPr lang="en-US" altLang="zh-CN" dirty="0" smtClean="0"/>
              <a:t>A</a:t>
            </a:r>
            <a:r>
              <a:rPr lang="en-US" altLang="zh-CN" baseline="-25000" dirty="0" smtClean="0"/>
              <a:t>x</a:t>
            </a:r>
            <a:r>
              <a:rPr lang="zh-CN" altLang="en-US" dirty="0" smtClean="0"/>
              <a:t>、</a:t>
            </a:r>
            <a:r>
              <a:rPr lang="en-US" altLang="zh-CN" dirty="0" smtClean="0"/>
              <a:t>B</a:t>
            </a:r>
            <a:r>
              <a:rPr lang="en-US" altLang="zh-CN" baseline="-25000" dirty="0" smtClean="0"/>
              <a:t>x</a:t>
            </a:r>
            <a:r>
              <a:rPr lang="zh-CN" altLang="en-US" dirty="0" smtClean="0"/>
              <a:t>、</a:t>
            </a:r>
            <a:r>
              <a:rPr lang="en-US" altLang="zh-CN" dirty="0" smtClean="0"/>
              <a:t>A</a:t>
            </a:r>
            <a:r>
              <a:rPr lang="en-US" altLang="zh-CN" baseline="-25000" dirty="0" smtClean="0"/>
              <a:t>y</a:t>
            </a:r>
            <a:r>
              <a:rPr lang="zh-CN" altLang="en-US" dirty="0" smtClean="0"/>
              <a:t>、</a:t>
            </a:r>
            <a:r>
              <a:rPr lang="en-US" altLang="zh-CN" dirty="0" smtClean="0"/>
              <a:t>B</a:t>
            </a:r>
            <a:r>
              <a:rPr lang="en-US" altLang="zh-CN" baseline="-25000" dirty="0" smtClean="0"/>
              <a:t>y</a:t>
            </a:r>
            <a:r>
              <a:rPr lang="zh-CN" altLang="en-US" dirty="0" smtClean="0"/>
              <a:t>。</a:t>
            </a:r>
            <a:endParaRPr lang="en-US" altLang="zh-CN" dirty="0" smtClean="0"/>
          </a:p>
          <a:p>
            <a:r>
              <a:rPr lang="zh-CN" altLang="en-US" dirty="0" smtClean="0"/>
              <a:t>（</a:t>
            </a:r>
            <a:r>
              <a:rPr lang="en-US" altLang="zh-CN" dirty="0" smtClean="0"/>
              <a:t>3</a:t>
            </a:r>
            <a:r>
              <a:rPr lang="zh-CN" altLang="en-US" dirty="0" smtClean="0"/>
              <a:t>）按（</a:t>
            </a:r>
            <a:r>
              <a:rPr lang="en-US" altLang="zh-CN" dirty="0" smtClean="0"/>
              <a:t>10</a:t>
            </a:r>
            <a:r>
              <a:rPr lang="zh-CN" altLang="en-US" dirty="0" smtClean="0"/>
              <a:t>）式写出</a:t>
            </a:r>
            <a:r>
              <a:rPr lang="en-US" altLang="zh-CN" dirty="0" smtClean="0"/>
              <a:t>P</a:t>
            </a:r>
            <a:r>
              <a:rPr lang="zh-CN" altLang="en-US" dirty="0" smtClean="0"/>
              <a:t>点坐标公式</a:t>
            </a:r>
            <a:endParaRPr lang="en-US" altLang="zh-CN" dirty="0" smtClean="0"/>
          </a:p>
          <a:p>
            <a:r>
              <a:rPr lang="zh-CN" altLang="en-US" dirty="0" smtClean="0"/>
              <a:t>（</a:t>
            </a:r>
            <a:r>
              <a:rPr lang="en-US" altLang="zh-CN" dirty="0" smtClean="0"/>
              <a:t>4</a:t>
            </a:r>
            <a:r>
              <a:rPr lang="zh-CN" altLang="en-US" dirty="0" smtClean="0"/>
              <a:t>）计算出其它各期相对基值的边长变化量</a:t>
            </a:r>
            <a:r>
              <a:rPr lang="en-US" altLang="zh-CN" dirty="0" err="1" smtClean="0"/>
              <a:t>da</a:t>
            </a:r>
            <a:r>
              <a:rPr lang="zh-CN" altLang="en-US" dirty="0" smtClean="0"/>
              <a:t>和</a:t>
            </a:r>
            <a:r>
              <a:rPr lang="en-US" altLang="zh-CN" dirty="0" smtClean="0"/>
              <a:t>db</a:t>
            </a:r>
            <a:r>
              <a:rPr lang="zh-CN" altLang="en-US" dirty="0" smtClean="0"/>
              <a:t>，代入</a:t>
            </a:r>
            <a:endParaRPr lang="en-US" altLang="zh-CN" dirty="0" smtClean="0"/>
          </a:p>
          <a:p>
            <a:r>
              <a:rPr lang="zh-CN" altLang="en-US" dirty="0" smtClean="0"/>
              <a:t>上式计算各期</a:t>
            </a:r>
            <a:r>
              <a:rPr lang="en-US" altLang="zh-CN" dirty="0" smtClean="0"/>
              <a:t>P</a:t>
            </a:r>
            <a:r>
              <a:rPr lang="zh-CN" altLang="en-US" dirty="0" smtClean="0"/>
              <a:t>点坐标位移量。</a:t>
            </a:r>
            <a:endParaRPr lang="en-US" altLang="zh-CN" dirty="0" smtClean="0"/>
          </a:p>
          <a:p>
            <a:r>
              <a:rPr lang="zh-CN" altLang="en-US" dirty="0" smtClean="0"/>
              <a:t>（</a:t>
            </a:r>
            <a:r>
              <a:rPr lang="en-US" altLang="zh-CN" dirty="0" smtClean="0"/>
              <a:t>5</a:t>
            </a:r>
            <a:r>
              <a:rPr lang="zh-CN" altLang="en-US" dirty="0" smtClean="0"/>
              <a:t>）按（</a:t>
            </a:r>
            <a:r>
              <a:rPr lang="en-US" altLang="zh-CN" dirty="0" smtClean="0"/>
              <a:t>11</a:t>
            </a:r>
            <a:r>
              <a:rPr lang="zh-CN" altLang="en-US" dirty="0" smtClean="0"/>
              <a:t>）是计算</a:t>
            </a:r>
            <a:r>
              <a:rPr lang="en-US" altLang="zh-CN" dirty="0" smtClean="0"/>
              <a:t>P</a:t>
            </a:r>
            <a:r>
              <a:rPr lang="zh-CN" altLang="en-US" dirty="0" smtClean="0"/>
              <a:t>点坐标位移量中误差。</a:t>
            </a:r>
            <a:endParaRPr lang="zh-CN" altLang="en-US" dirty="0"/>
          </a:p>
        </p:txBody>
      </p:sp>
      <p:sp>
        <p:nvSpPr>
          <p:cNvPr id="6" name="TextBox 5"/>
          <p:cNvSpPr txBox="1"/>
          <p:nvPr/>
        </p:nvSpPr>
        <p:spPr>
          <a:xfrm>
            <a:off x="642910" y="857232"/>
            <a:ext cx="2723823" cy="369332"/>
          </a:xfrm>
          <a:prstGeom prst="rect">
            <a:avLst/>
          </a:prstGeom>
          <a:noFill/>
        </p:spPr>
        <p:txBody>
          <a:bodyPr wrap="none" rtlCol="0">
            <a:spAutoFit/>
          </a:bodyPr>
          <a:lstStyle/>
          <a:p>
            <a:r>
              <a:rPr lang="zh-CN" altLang="en-US" dirty="0" smtClean="0"/>
              <a:t>边长观测成果和已知数据</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00042"/>
            <a:ext cx="2262158" cy="369332"/>
          </a:xfrm>
          <a:prstGeom prst="rect">
            <a:avLst/>
          </a:prstGeom>
          <a:noFill/>
        </p:spPr>
        <p:txBody>
          <a:bodyPr wrap="none" rtlCol="0">
            <a:spAutoFit/>
          </a:bodyPr>
          <a:lstStyle/>
          <a:p>
            <a:r>
              <a:rPr lang="zh-CN" altLang="en-US" dirty="0" smtClean="0"/>
              <a:t>坐标位移量计算结果</a:t>
            </a:r>
            <a:endParaRPr lang="zh-CN" altLang="en-US" dirty="0"/>
          </a:p>
        </p:txBody>
      </p:sp>
      <p:graphicFrame>
        <p:nvGraphicFramePr>
          <p:cNvPr id="3" name="表格 2"/>
          <p:cNvGraphicFramePr>
            <a:graphicFrameLocks noGrp="1"/>
          </p:cNvGraphicFramePr>
          <p:nvPr/>
        </p:nvGraphicFramePr>
        <p:xfrm>
          <a:off x="357158" y="928670"/>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rowSpan="2">
                  <a:txBody>
                    <a:bodyPr/>
                    <a:lstStyle/>
                    <a:p>
                      <a:r>
                        <a:rPr lang="zh-CN" altLang="en-US" dirty="0" smtClean="0"/>
                        <a:t>时间</a:t>
                      </a:r>
                      <a:r>
                        <a:rPr lang="en-US" altLang="zh-CN" dirty="0" smtClean="0"/>
                        <a:t>/</a:t>
                      </a:r>
                      <a:r>
                        <a:rPr lang="zh-CN" altLang="en-US" dirty="0" smtClean="0"/>
                        <a:t>年</a:t>
                      </a:r>
                      <a:endParaRPr lang="zh-CN" altLang="en-US" dirty="0"/>
                    </a:p>
                  </a:txBody>
                  <a:tcPr/>
                </a:tc>
                <a:tc gridSpan="2">
                  <a:txBody>
                    <a:bodyPr/>
                    <a:lstStyle/>
                    <a:p>
                      <a:r>
                        <a:rPr lang="zh-CN" altLang="en-US" dirty="0" smtClean="0"/>
                        <a:t>边长变化</a:t>
                      </a:r>
                      <a:r>
                        <a:rPr lang="en-US" altLang="zh-CN" dirty="0" smtClean="0"/>
                        <a:t>/mm</a:t>
                      </a:r>
                      <a:endParaRPr lang="zh-CN" altLang="en-US" dirty="0"/>
                    </a:p>
                  </a:txBody>
                  <a:tcPr/>
                </a:tc>
                <a:tc hMerge="1">
                  <a:txBody>
                    <a:bodyPr/>
                    <a:lstStyle/>
                    <a:p>
                      <a:endParaRPr lang="zh-CN" altLang="en-US" dirty="0"/>
                    </a:p>
                  </a:txBody>
                  <a:tcPr/>
                </a:tc>
                <a:tc gridSpan="2">
                  <a:txBody>
                    <a:bodyPr/>
                    <a:lstStyle/>
                    <a:p>
                      <a:r>
                        <a:rPr lang="zh-CN" altLang="en-US" dirty="0" smtClean="0"/>
                        <a:t>坐标位移</a:t>
                      </a:r>
                      <a:r>
                        <a:rPr lang="en-US" altLang="zh-CN" dirty="0" smtClean="0"/>
                        <a:t>/mm</a:t>
                      </a:r>
                      <a:endParaRPr lang="zh-CN" altLang="en-US" dirty="0"/>
                    </a:p>
                  </a:txBody>
                  <a:tcPr/>
                </a:tc>
                <a:tc hMerge="1">
                  <a:txBody>
                    <a:bodyPr/>
                    <a:lstStyle/>
                    <a:p>
                      <a:endParaRPr lang="zh-CN" altLang="en-US" dirty="0"/>
                    </a:p>
                  </a:txBody>
                  <a:tcPr/>
                </a:tc>
              </a:tr>
              <a:tr h="370840">
                <a:tc vMerge="1">
                  <a:txBody>
                    <a:bodyPr/>
                    <a:lstStyle/>
                    <a:p>
                      <a:endParaRPr lang="zh-CN" altLang="en-US" dirty="0"/>
                    </a:p>
                  </a:txBody>
                  <a:tcPr/>
                </a:tc>
                <a:tc>
                  <a:txBody>
                    <a:bodyPr/>
                    <a:lstStyle/>
                    <a:p>
                      <a:r>
                        <a:rPr lang="en-US" altLang="zh-CN" dirty="0" err="1" smtClean="0"/>
                        <a:t>da</a:t>
                      </a:r>
                      <a:endParaRPr lang="zh-CN" altLang="en-US" dirty="0"/>
                    </a:p>
                  </a:txBody>
                  <a:tcPr/>
                </a:tc>
                <a:tc>
                  <a:txBody>
                    <a:bodyPr/>
                    <a:lstStyle/>
                    <a:p>
                      <a:r>
                        <a:rPr lang="en-US" altLang="zh-CN" dirty="0" smtClean="0"/>
                        <a:t>db</a:t>
                      </a:r>
                      <a:endParaRPr lang="zh-CN" altLang="en-US" dirty="0"/>
                    </a:p>
                  </a:txBody>
                  <a:tcPr/>
                </a:tc>
                <a:tc>
                  <a:txBody>
                    <a:bodyPr/>
                    <a:lstStyle/>
                    <a:p>
                      <a:r>
                        <a:rPr lang="en-US" altLang="zh-CN" dirty="0" err="1" smtClean="0"/>
                        <a:t>dx</a:t>
                      </a:r>
                      <a:endParaRPr lang="zh-CN" altLang="en-US" dirty="0"/>
                    </a:p>
                  </a:txBody>
                  <a:tcPr/>
                </a:tc>
                <a:tc>
                  <a:txBody>
                    <a:bodyPr/>
                    <a:lstStyle/>
                    <a:p>
                      <a:r>
                        <a:rPr lang="en-US" altLang="zh-CN" dirty="0" err="1" smtClean="0"/>
                        <a:t>dy</a:t>
                      </a:r>
                      <a:endParaRPr lang="zh-CN" altLang="en-US" dirty="0"/>
                    </a:p>
                  </a:txBody>
                  <a:tcPr/>
                </a:tc>
              </a:tr>
              <a:tr h="370840">
                <a:tc>
                  <a:txBody>
                    <a:bodyPr/>
                    <a:lstStyle/>
                    <a:p>
                      <a:r>
                        <a:rPr lang="en-US" altLang="zh-CN" dirty="0" smtClean="0"/>
                        <a:t>1987</a:t>
                      </a:r>
                      <a:endParaRPr lang="zh-CN" altLang="en-US" dirty="0"/>
                    </a:p>
                  </a:txBody>
                  <a:tcPr/>
                </a:tc>
                <a:tc>
                  <a:txBody>
                    <a:bodyPr/>
                    <a:lstStyle/>
                    <a:p>
                      <a:r>
                        <a:rPr lang="en-US" altLang="zh-CN" dirty="0" smtClean="0"/>
                        <a:t>+0.60</a:t>
                      </a:r>
                      <a:endParaRPr lang="zh-CN" altLang="en-US" dirty="0"/>
                    </a:p>
                  </a:txBody>
                  <a:tcPr/>
                </a:tc>
                <a:tc>
                  <a:txBody>
                    <a:bodyPr/>
                    <a:lstStyle/>
                    <a:p>
                      <a:r>
                        <a:rPr lang="en-US" altLang="zh-CN" dirty="0" smtClean="0"/>
                        <a:t>-0.34</a:t>
                      </a:r>
                      <a:endParaRPr lang="zh-CN" altLang="en-US" dirty="0"/>
                    </a:p>
                  </a:txBody>
                  <a:tcPr/>
                </a:tc>
                <a:tc>
                  <a:txBody>
                    <a:bodyPr/>
                    <a:lstStyle/>
                    <a:p>
                      <a:r>
                        <a:rPr lang="en-US" altLang="zh-CN" dirty="0" smtClean="0"/>
                        <a:t>+0.13</a:t>
                      </a:r>
                      <a:endParaRPr lang="zh-CN" altLang="en-US" dirty="0"/>
                    </a:p>
                  </a:txBody>
                  <a:tcPr/>
                </a:tc>
                <a:tc>
                  <a:txBody>
                    <a:bodyPr/>
                    <a:lstStyle/>
                    <a:p>
                      <a:r>
                        <a:rPr lang="en-US" altLang="zh-CN" dirty="0" smtClean="0"/>
                        <a:t>-0.84</a:t>
                      </a:r>
                      <a:endParaRPr lang="zh-CN" altLang="en-US" dirty="0"/>
                    </a:p>
                  </a:txBody>
                  <a:tcPr/>
                </a:tc>
              </a:tr>
              <a:tr h="370840">
                <a:tc>
                  <a:txBody>
                    <a:bodyPr/>
                    <a:lstStyle/>
                    <a:p>
                      <a:r>
                        <a:rPr lang="en-US" altLang="zh-CN" dirty="0" smtClean="0"/>
                        <a:t>1988</a:t>
                      </a:r>
                      <a:endParaRPr lang="zh-CN" altLang="en-US" dirty="0"/>
                    </a:p>
                  </a:txBody>
                  <a:tcPr/>
                </a:tc>
                <a:tc>
                  <a:txBody>
                    <a:bodyPr/>
                    <a:lstStyle/>
                    <a:p>
                      <a:r>
                        <a:rPr lang="en-US" altLang="zh-CN" dirty="0" smtClean="0"/>
                        <a:t>+0.93</a:t>
                      </a:r>
                      <a:endParaRPr lang="zh-CN" altLang="en-US" dirty="0"/>
                    </a:p>
                  </a:txBody>
                  <a:tcPr/>
                </a:tc>
                <a:tc>
                  <a:txBody>
                    <a:bodyPr/>
                    <a:lstStyle/>
                    <a:p>
                      <a:r>
                        <a:rPr lang="en-US" altLang="zh-CN" dirty="0" smtClean="0"/>
                        <a:t>+0.49</a:t>
                      </a:r>
                      <a:endParaRPr lang="zh-CN" altLang="en-US" dirty="0"/>
                    </a:p>
                  </a:txBody>
                  <a:tcPr/>
                </a:tc>
                <a:tc>
                  <a:txBody>
                    <a:bodyPr/>
                    <a:lstStyle/>
                    <a:p>
                      <a:r>
                        <a:rPr lang="en-US" altLang="zh-CN" dirty="0" smtClean="0"/>
                        <a:t>+0.84</a:t>
                      </a:r>
                      <a:endParaRPr lang="zh-CN" altLang="en-US" dirty="0"/>
                    </a:p>
                  </a:txBody>
                  <a:tcPr/>
                </a:tc>
                <a:tc>
                  <a:txBody>
                    <a:bodyPr/>
                    <a:lstStyle/>
                    <a:p>
                      <a:r>
                        <a:rPr lang="en-US" altLang="zh-CN" dirty="0" smtClean="0"/>
                        <a:t>-0.42</a:t>
                      </a:r>
                      <a:endParaRPr lang="zh-CN" altLang="en-US" dirty="0"/>
                    </a:p>
                  </a:txBody>
                  <a:tcPr/>
                </a:tc>
              </a:tr>
              <a:tr h="370840">
                <a:tc>
                  <a:txBody>
                    <a:bodyPr/>
                    <a:lstStyle/>
                    <a:p>
                      <a:r>
                        <a:rPr lang="en-US" altLang="zh-CN" dirty="0" smtClean="0"/>
                        <a:t>1989</a:t>
                      </a:r>
                      <a:endParaRPr lang="zh-CN" altLang="en-US" dirty="0"/>
                    </a:p>
                  </a:txBody>
                  <a:tcPr/>
                </a:tc>
                <a:tc>
                  <a:txBody>
                    <a:bodyPr/>
                    <a:lstStyle/>
                    <a:p>
                      <a:r>
                        <a:rPr lang="en-US" altLang="zh-CN" dirty="0" smtClean="0"/>
                        <a:t>+1.36</a:t>
                      </a:r>
                      <a:endParaRPr lang="zh-CN" altLang="en-US" dirty="0"/>
                    </a:p>
                  </a:txBody>
                  <a:tcPr/>
                </a:tc>
                <a:tc>
                  <a:txBody>
                    <a:bodyPr/>
                    <a:lstStyle/>
                    <a:p>
                      <a:r>
                        <a:rPr lang="en-US" altLang="zh-CN" dirty="0" smtClean="0"/>
                        <a:t>+1.07</a:t>
                      </a:r>
                      <a:endParaRPr lang="zh-CN" altLang="en-US" dirty="0"/>
                    </a:p>
                  </a:txBody>
                  <a:tcPr/>
                </a:tc>
                <a:tc>
                  <a:txBody>
                    <a:bodyPr/>
                    <a:lstStyle/>
                    <a:p>
                      <a:r>
                        <a:rPr lang="en-US" altLang="zh-CN" dirty="0" smtClean="0"/>
                        <a:t>+1.45</a:t>
                      </a:r>
                      <a:endParaRPr lang="zh-CN" altLang="en-US" dirty="0"/>
                    </a:p>
                  </a:txBody>
                  <a:tcPr/>
                </a:tc>
                <a:tc>
                  <a:txBody>
                    <a:bodyPr/>
                    <a:lstStyle/>
                    <a:p>
                      <a:r>
                        <a:rPr lang="en-US" altLang="zh-CN" dirty="0" smtClean="0"/>
                        <a:t>-0.31</a:t>
                      </a:r>
                      <a:endParaRPr lang="zh-CN" altLang="en-US" dirty="0"/>
                    </a:p>
                  </a:txBody>
                  <a:tcPr/>
                </a:tc>
              </a:tr>
            </a:tbl>
          </a:graphicData>
        </a:graphic>
      </p:graphicFrame>
      <p:pic>
        <p:nvPicPr>
          <p:cNvPr id="68610" name="Picture 2"/>
          <p:cNvPicPr>
            <a:picLocks noChangeAspect="1" noChangeArrowheads="1"/>
          </p:cNvPicPr>
          <p:nvPr/>
        </p:nvPicPr>
        <p:blipFill>
          <a:blip r:embed="rId2" cstate="print"/>
          <a:srcRect/>
          <a:stretch>
            <a:fillRect/>
          </a:stretch>
        </p:blipFill>
        <p:spPr bwMode="auto">
          <a:xfrm>
            <a:off x="4857752" y="2857496"/>
            <a:ext cx="2575182" cy="3163048"/>
          </a:xfrm>
          <a:prstGeom prst="rect">
            <a:avLst/>
          </a:prstGeom>
          <a:noFill/>
          <a:ln w="9525">
            <a:noFill/>
            <a:miter lim="800000"/>
            <a:headEnd/>
            <a:tailEnd/>
          </a:ln>
          <a:effectLst/>
        </p:spPr>
      </p:pic>
      <p:sp>
        <p:nvSpPr>
          <p:cNvPr id="5" name="TextBox 4"/>
          <p:cNvSpPr txBox="1"/>
          <p:nvPr/>
        </p:nvSpPr>
        <p:spPr>
          <a:xfrm>
            <a:off x="4857752" y="6215082"/>
            <a:ext cx="3416320" cy="369332"/>
          </a:xfrm>
          <a:prstGeom prst="rect">
            <a:avLst/>
          </a:prstGeom>
          <a:noFill/>
        </p:spPr>
        <p:txBody>
          <a:bodyPr wrap="none" rtlCol="0">
            <a:spAutoFit/>
          </a:bodyPr>
          <a:lstStyle/>
          <a:p>
            <a:r>
              <a:rPr lang="zh-CN" altLang="en-US" dirty="0" smtClean="0"/>
              <a:t>点位位移矢量与优势位移矢量图</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00042"/>
            <a:ext cx="8326318" cy="3970318"/>
          </a:xfrm>
          <a:prstGeom prst="rect">
            <a:avLst/>
          </a:prstGeom>
          <a:noFill/>
        </p:spPr>
        <p:txBody>
          <a:bodyPr wrap="none" rtlCol="0">
            <a:spAutoFit/>
          </a:bodyPr>
          <a:lstStyle/>
          <a:p>
            <a:r>
              <a:rPr lang="en-US" altLang="zh-CN" dirty="0" smtClean="0"/>
              <a:t>3</a:t>
            </a:r>
            <a:r>
              <a:rPr lang="zh-CN" altLang="en-US" dirty="0" smtClean="0"/>
              <a:t>、测边大地四边形坐标位移量计算</a:t>
            </a:r>
            <a:endParaRPr lang="en-US" altLang="zh-CN" dirty="0" smtClean="0"/>
          </a:p>
          <a:p>
            <a:r>
              <a:rPr lang="zh-CN" altLang="en-US" dirty="0" smtClean="0"/>
              <a:t>在断层位移测量中，常布设跨断层大地四边形，如图所示。选取一相对稳定的点</a:t>
            </a:r>
            <a:endParaRPr lang="en-US" altLang="zh-CN" dirty="0" smtClean="0"/>
          </a:p>
          <a:p>
            <a:r>
              <a:rPr lang="en-US" altLang="zh-CN" dirty="0" smtClean="0"/>
              <a:t>A</a:t>
            </a:r>
            <a:r>
              <a:rPr lang="zh-CN" altLang="en-US" dirty="0" smtClean="0"/>
              <a:t>作为固定参考点，重复观测各边边长，根据所得到的边长变化量计算出</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p>
          <a:p>
            <a:r>
              <a:rPr lang="zh-CN" altLang="en-US" dirty="0" smtClean="0"/>
              <a:t>各点的坐标位移量。</a:t>
            </a:r>
            <a:endParaRPr lang="en-US" altLang="zh-CN" dirty="0" smtClean="0"/>
          </a:p>
          <a:p>
            <a:r>
              <a:rPr lang="zh-CN" altLang="en-US" dirty="0" smtClean="0"/>
              <a:t>        为方便计算，将固定参考点</a:t>
            </a:r>
            <a:r>
              <a:rPr lang="en-US" altLang="zh-CN" dirty="0" smtClean="0"/>
              <a:t>A</a:t>
            </a:r>
            <a:r>
              <a:rPr lang="zh-CN" altLang="en-US" dirty="0" smtClean="0"/>
              <a:t>定位坐标原点，</a:t>
            </a:r>
            <a:r>
              <a:rPr lang="en-US" altLang="zh-CN" dirty="0" smtClean="0"/>
              <a:t>AB</a:t>
            </a:r>
          </a:p>
          <a:p>
            <a:r>
              <a:rPr lang="zh-CN" altLang="en-US" dirty="0" smtClean="0"/>
              <a:t>为纵坐标轴，作为固定参考方向，</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为待</a:t>
            </a:r>
            <a:endParaRPr lang="en-US" altLang="zh-CN" dirty="0" smtClean="0"/>
          </a:p>
          <a:p>
            <a:r>
              <a:rPr lang="zh-CN" altLang="en-US" dirty="0" smtClean="0"/>
              <a:t>测点。</a:t>
            </a:r>
            <a:endParaRPr lang="en-US" altLang="zh-CN" dirty="0" smtClean="0"/>
          </a:p>
          <a:p>
            <a:r>
              <a:rPr lang="en-US" altLang="zh-CN" dirty="0" smtClean="0"/>
              <a:t>         </a:t>
            </a:r>
            <a:r>
              <a:rPr lang="zh-CN" altLang="en-US" dirty="0" smtClean="0"/>
              <a:t>首先建立</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各点与各边长的函数关系。</a:t>
            </a:r>
            <a:endParaRPr lang="en-US" altLang="zh-CN" dirty="0" smtClean="0"/>
          </a:p>
          <a:p>
            <a:r>
              <a:rPr lang="zh-CN" altLang="en-US" dirty="0" smtClean="0"/>
              <a:t>由图可知，各点的坐标可表示为</a:t>
            </a:r>
            <a:r>
              <a:rPr lang="en-US" altLang="zh-CN" dirty="0" smtClean="0"/>
              <a:t>A</a:t>
            </a:r>
            <a:r>
              <a:rPr lang="zh-CN" altLang="en-US" dirty="0" smtClean="0"/>
              <a:t>（</a:t>
            </a:r>
            <a:r>
              <a:rPr lang="en-US" altLang="zh-CN" dirty="0" smtClean="0"/>
              <a:t>0,0</a:t>
            </a:r>
            <a:r>
              <a:rPr lang="zh-CN" altLang="en-US" dirty="0" smtClean="0"/>
              <a:t>）、</a:t>
            </a:r>
            <a:r>
              <a:rPr lang="en-US" altLang="zh-CN" dirty="0" smtClean="0"/>
              <a:t>B</a:t>
            </a:r>
            <a:r>
              <a:rPr lang="zh-CN" altLang="en-US" dirty="0" smtClean="0"/>
              <a:t>（</a:t>
            </a:r>
            <a:r>
              <a:rPr lang="en-US" altLang="zh-CN" dirty="0" smtClean="0"/>
              <a:t>S1</a:t>
            </a:r>
            <a:r>
              <a:rPr lang="zh-CN" altLang="en-US" dirty="0" smtClean="0"/>
              <a:t>，</a:t>
            </a:r>
            <a:r>
              <a:rPr lang="en-US" altLang="zh-CN" dirty="0" smtClean="0"/>
              <a:t>0</a:t>
            </a:r>
            <a:r>
              <a:rPr lang="zh-CN" altLang="en-US" dirty="0" smtClean="0"/>
              <a:t>）、</a:t>
            </a:r>
            <a:endParaRPr lang="en-US" altLang="zh-CN" dirty="0" smtClean="0"/>
          </a:p>
          <a:p>
            <a:r>
              <a:rPr lang="en-US" altLang="zh-CN" dirty="0" smtClean="0"/>
              <a:t>C</a:t>
            </a:r>
            <a:r>
              <a:rPr lang="zh-CN" altLang="en-US" dirty="0" smtClean="0"/>
              <a:t>（</a:t>
            </a:r>
            <a:r>
              <a:rPr lang="en-US" altLang="zh-CN" dirty="0" smtClean="0"/>
              <a:t>x</a:t>
            </a:r>
            <a:r>
              <a:rPr lang="en-US" altLang="zh-CN" baseline="-25000" dirty="0" smtClean="0"/>
              <a:t>C</a:t>
            </a:r>
            <a:r>
              <a:rPr lang="zh-CN" altLang="en-US" dirty="0" smtClean="0"/>
              <a:t>，</a:t>
            </a:r>
            <a:r>
              <a:rPr lang="en-US" altLang="zh-CN" dirty="0" smtClean="0"/>
              <a:t>y</a:t>
            </a:r>
            <a:r>
              <a:rPr lang="en-US" altLang="zh-CN" baseline="-25000" dirty="0" smtClean="0"/>
              <a:t>C</a:t>
            </a:r>
            <a:r>
              <a:rPr lang="zh-CN" altLang="en-US" dirty="0" smtClean="0"/>
              <a:t>），</a:t>
            </a:r>
            <a:r>
              <a:rPr lang="en-US" altLang="zh-CN" dirty="0" smtClean="0"/>
              <a:t>D</a:t>
            </a:r>
            <a:r>
              <a:rPr lang="zh-CN" altLang="en-US" dirty="0" smtClean="0"/>
              <a:t>（</a:t>
            </a:r>
            <a:r>
              <a:rPr lang="en-US" altLang="zh-CN" dirty="0" smtClean="0"/>
              <a:t>x</a:t>
            </a:r>
            <a:r>
              <a:rPr lang="en-US" altLang="zh-CN" baseline="-25000" dirty="0" smtClean="0"/>
              <a:t>D</a:t>
            </a:r>
            <a:r>
              <a:rPr lang="zh-CN" altLang="en-US" dirty="0" smtClean="0"/>
              <a:t>，</a:t>
            </a:r>
            <a:r>
              <a:rPr lang="en-US" altLang="zh-CN" dirty="0" smtClean="0"/>
              <a:t>y</a:t>
            </a:r>
            <a:r>
              <a:rPr lang="en-US" altLang="zh-CN" baseline="-25000" dirty="0" smtClean="0"/>
              <a:t>D</a:t>
            </a:r>
            <a:r>
              <a:rPr lang="zh-CN" altLang="en-US" dirty="0" smtClean="0"/>
              <a:t>）。如果将</a:t>
            </a:r>
            <a:r>
              <a:rPr lang="en-US" altLang="zh-CN" dirty="0" smtClean="0"/>
              <a:t>x</a:t>
            </a:r>
            <a:r>
              <a:rPr lang="en-US" altLang="zh-CN" baseline="-25000" dirty="0" smtClean="0"/>
              <a:t>C</a:t>
            </a:r>
            <a:r>
              <a:rPr lang="zh-CN" altLang="en-US" dirty="0" smtClean="0"/>
              <a:t>，</a:t>
            </a:r>
            <a:r>
              <a:rPr lang="en-US" altLang="zh-CN" dirty="0" smtClean="0"/>
              <a:t>y</a:t>
            </a:r>
            <a:r>
              <a:rPr lang="en-US" altLang="zh-CN" baseline="-25000" dirty="0" smtClean="0"/>
              <a:t>C</a:t>
            </a:r>
            <a:r>
              <a:rPr lang="zh-CN" altLang="en-US" baseline="-25000" dirty="0" smtClean="0"/>
              <a:t>、</a:t>
            </a:r>
            <a:r>
              <a:rPr lang="en-US" altLang="zh-CN" dirty="0" smtClean="0"/>
              <a:t> x</a:t>
            </a:r>
            <a:r>
              <a:rPr lang="en-US" altLang="zh-CN" baseline="-25000" dirty="0" smtClean="0"/>
              <a:t>D</a:t>
            </a:r>
            <a:r>
              <a:rPr lang="zh-CN" altLang="en-US" dirty="0" smtClean="0"/>
              <a:t>，</a:t>
            </a:r>
            <a:r>
              <a:rPr lang="en-US" altLang="zh-CN" dirty="0" smtClean="0"/>
              <a:t>y</a:t>
            </a:r>
            <a:r>
              <a:rPr lang="en-US" altLang="zh-CN" baseline="-25000" dirty="0" smtClean="0"/>
              <a:t>D</a:t>
            </a:r>
            <a:r>
              <a:rPr lang="zh-CN" altLang="en-US" dirty="0" smtClean="0"/>
              <a:t>写</a:t>
            </a:r>
            <a:endParaRPr lang="en-US" altLang="zh-CN" dirty="0" smtClean="0"/>
          </a:p>
          <a:p>
            <a:r>
              <a:rPr lang="zh-CN" altLang="en-US" dirty="0" smtClean="0"/>
              <a:t>成边长的函数，则可通过对</a:t>
            </a:r>
            <a:r>
              <a:rPr lang="en-US" altLang="zh-CN" dirty="0" smtClean="0"/>
              <a:t>x</a:t>
            </a:r>
            <a:r>
              <a:rPr lang="en-US" altLang="zh-CN" baseline="-25000" dirty="0" smtClean="0"/>
              <a:t>C</a:t>
            </a:r>
            <a:r>
              <a:rPr lang="zh-CN" altLang="en-US" dirty="0" smtClean="0"/>
              <a:t>，</a:t>
            </a:r>
            <a:r>
              <a:rPr lang="en-US" altLang="zh-CN" dirty="0" smtClean="0"/>
              <a:t>y</a:t>
            </a:r>
            <a:r>
              <a:rPr lang="en-US" altLang="zh-CN" baseline="-25000" dirty="0" smtClean="0"/>
              <a:t>C</a:t>
            </a:r>
            <a:r>
              <a:rPr lang="zh-CN" altLang="en-US" baseline="-25000" dirty="0" smtClean="0"/>
              <a:t>、</a:t>
            </a:r>
            <a:r>
              <a:rPr lang="en-US" altLang="zh-CN" dirty="0" smtClean="0"/>
              <a:t> x</a:t>
            </a:r>
            <a:r>
              <a:rPr lang="en-US" altLang="zh-CN" baseline="-25000" dirty="0" smtClean="0"/>
              <a:t>D</a:t>
            </a:r>
            <a:r>
              <a:rPr lang="zh-CN" altLang="en-US" dirty="0" smtClean="0"/>
              <a:t>，</a:t>
            </a:r>
            <a:r>
              <a:rPr lang="en-US" altLang="zh-CN" dirty="0" smtClean="0"/>
              <a:t>y</a:t>
            </a:r>
            <a:r>
              <a:rPr lang="en-US" altLang="zh-CN" baseline="-25000" dirty="0" smtClean="0"/>
              <a:t>D</a:t>
            </a:r>
            <a:r>
              <a:rPr lang="zh-CN" altLang="en-US" dirty="0" smtClean="0"/>
              <a:t>求全微分</a:t>
            </a:r>
            <a:endParaRPr lang="en-US" altLang="zh-CN" dirty="0" smtClean="0"/>
          </a:p>
          <a:p>
            <a:r>
              <a:rPr lang="zh-CN" altLang="en-US" dirty="0" smtClean="0"/>
              <a:t>来计算各点的坐标位移量。</a:t>
            </a:r>
            <a:endParaRPr lang="en-US" altLang="zh-CN" dirty="0" smtClean="0"/>
          </a:p>
          <a:p>
            <a:r>
              <a:rPr lang="zh-CN" altLang="en-US" dirty="0" smtClean="0"/>
              <a:t>点</a:t>
            </a:r>
            <a:r>
              <a:rPr lang="en-US" altLang="zh-CN" dirty="0" smtClean="0"/>
              <a:t>C</a:t>
            </a:r>
            <a:r>
              <a:rPr lang="zh-CN" altLang="en-US" dirty="0" smtClean="0"/>
              <a:t>的计算公式如下：</a:t>
            </a:r>
            <a:endParaRPr lang="en-US" altLang="zh-CN" dirty="0" smtClean="0"/>
          </a:p>
          <a:p>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5500694" y="1714488"/>
            <a:ext cx="3308572" cy="3659048"/>
          </a:xfrm>
          <a:prstGeom prst="rect">
            <a:avLst/>
          </a:prstGeom>
          <a:noFill/>
          <a:ln w="9525">
            <a:noFill/>
            <a:miter lim="800000"/>
            <a:headEnd/>
            <a:tailEnd/>
          </a:ln>
          <a:effectLst/>
        </p:spPr>
      </p:pic>
      <p:graphicFrame>
        <p:nvGraphicFramePr>
          <p:cNvPr id="6" name="对象 5"/>
          <p:cNvGraphicFramePr>
            <a:graphicFrameLocks noChangeAspect="1"/>
          </p:cNvGraphicFramePr>
          <p:nvPr/>
        </p:nvGraphicFramePr>
        <p:xfrm>
          <a:off x="1643042" y="4143380"/>
          <a:ext cx="2883839" cy="928694"/>
        </p:xfrm>
        <a:graphic>
          <a:graphicData uri="http://schemas.openxmlformats.org/presentationml/2006/ole">
            <mc:AlternateContent xmlns:mc="http://schemas.openxmlformats.org/markup-compatibility/2006">
              <mc:Choice xmlns:v="urn:schemas-microsoft-com:vml" Requires="v">
                <p:oleObj spid="_x0000_s68620" name="Equation" r:id="rId4" imgW="1498320" imgH="482400" progId="Equation.3">
                  <p:embed/>
                </p:oleObj>
              </mc:Choice>
              <mc:Fallback>
                <p:oleObj name="Equation" r:id="rId4" imgW="1498320" imgH="482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42" y="4143380"/>
                        <a:ext cx="2883839" cy="928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14282" y="5357826"/>
            <a:ext cx="1569660" cy="369332"/>
          </a:xfrm>
          <a:prstGeom prst="rect">
            <a:avLst/>
          </a:prstGeom>
          <a:noFill/>
        </p:spPr>
        <p:txBody>
          <a:bodyPr wrap="none" rtlCol="0">
            <a:spAutoFit/>
          </a:bodyPr>
          <a:lstStyle/>
          <a:p>
            <a:r>
              <a:rPr lang="zh-CN" altLang="en-US" dirty="0" smtClean="0"/>
              <a:t>两式相减后得</a:t>
            </a:r>
            <a:endParaRPr lang="zh-CN" altLang="en-US" dirty="0"/>
          </a:p>
        </p:txBody>
      </p:sp>
      <p:graphicFrame>
        <p:nvGraphicFramePr>
          <p:cNvPr id="8" name="对象 7"/>
          <p:cNvGraphicFramePr>
            <a:graphicFrameLocks noChangeAspect="1"/>
          </p:cNvGraphicFramePr>
          <p:nvPr/>
        </p:nvGraphicFramePr>
        <p:xfrm>
          <a:off x="2000232" y="5559422"/>
          <a:ext cx="2071702" cy="684232"/>
        </p:xfrm>
        <a:graphic>
          <a:graphicData uri="http://schemas.openxmlformats.org/presentationml/2006/ole">
            <mc:AlternateContent xmlns:mc="http://schemas.openxmlformats.org/markup-compatibility/2006">
              <mc:Choice xmlns:v="urn:schemas-microsoft-com:vml" Requires="v">
                <p:oleObj spid="_x0000_s68621" name="Equation" r:id="rId6" imgW="1384200" imgH="457200" progId="Equation.3">
                  <p:embed/>
                </p:oleObj>
              </mc:Choice>
              <mc:Fallback>
                <p:oleObj name="Equation" r:id="rId6" imgW="1384200" imgH="457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0232" y="5559422"/>
                        <a:ext cx="2071702" cy="684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 calcmode="lin" valueType="num">
                                      <p:cBhvr additive="base">
                                        <p:cTn id="4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 calcmode="lin" valueType="num">
                                      <p:cBhvr additive="base">
                                        <p:cTn id="5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anim calcmode="lin" valueType="num">
                                      <p:cBhvr additive="base">
                                        <p:cTn id="5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 calcmode="lin" valueType="num">
                                      <p:cBhvr additive="base">
                                        <p:cTn id="6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7"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571480"/>
            <a:ext cx="1803699" cy="369332"/>
          </a:xfrm>
          <a:prstGeom prst="rect">
            <a:avLst/>
          </a:prstGeom>
          <a:noFill/>
        </p:spPr>
        <p:txBody>
          <a:bodyPr wrap="none" rtlCol="0">
            <a:spAutoFit/>
          </a:bodyPr>
          <a:lstStyle/>
          <a:p>
            <a:r>
              <a:rPr lang="zh-CN" altLang="en-US" dirty="0" smtClean="0"/>
              <a:t>对</a:t>
            </a:r>
            <a:r>
              <a:rPr lang="en-US" altLang="zh-CN" dirty="0" smtClean="0"/>
              <a:t>15</a:t>
            </a:r>
            <a:r>
              <a:rPr lang="zh-CN" altLang="en-US" dirty="0" smtClean="0"/>
              <a:t>式全微分得</a:t>
            </a:r>
            <a:endParaRPr lang="zh-CN" altLang="en-US" dirty="0"/>
          </a:p>
        </p:txBody>
      </p:sp>
      <p:graphicFrame>
        <p:nvGraphicFramePr>
          <p:cNvPr id="5" name="对象 4"/>
          <p:cNvGraphicFramePr>
            <a:graphicFrameLocks noChangeAspect="1"/>
          </p:cNvGraphicFramePr>
          <p:nvPr/>
        </p:nvGraphicFramePr>
        <p:xfrm>
          <a:off x="1285852" y="1214422"/>
          <a:ext cx="4959838" cy="1428760"/>
        </p:xfrm>
        <a:graphic>
          <a:graphicData uri="http://schemas.openxmlformats.org/presentationml/2006/ole">
            <mc:AlternateContent xmlns:mc="http://schemas.openxmlformats.org/markup-compatibility/2006">
              <mc:Choice xmlns:v="urn:schemas-microsoft-com:vml" Requires="v">
                <p:oleObj spid="_x0000_s69649" name="Equation" r:id="rId3" imgW="3085920" imgH="888840" progId="Equation.3">
                  <p:embed/>
                </p:oleObj>
              </mc:Choice>
              <mc:Fallback>
                <p:oleObj name="Equation" r:id="rId3" imgW="3085920" imgH="8888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52" y="1214422"/>
                        <a:ext cx="4959838" cy="1428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71472" y="2928934"/>
            <a:ext cx="1572866" cy="369332"/>
          </a:xfrm>
          <a:prstGeom prst="rect">
            <a:avLst/>
          </a:prstGeom>
          <a:noFill/>
        </p:spPr>
        <p:txBody>
          <a:bodyPr wrap="none" rtlCol="0">
            <a:spAutoFit/>
          </a:bodyPr>
          <a:lstStyle/>
          <a:p>
            <a:r>
              <a:rPr lang="zh-CN" altLang="en-US" dirty="0" smtClean="0"/>
              <a:t>对</a:t>
            </a:r>
            <a:r>
              <a:rPr lang="en-US" altLang="zh-CN" dirty="0" smtClean="0"/>
              <a:t>13</a:t>
            </a:r>
            <a:r>
              <a:rPr lang="zh-CN" altLang="en-US" dirty="0" smtClean="0"/>
              <a:t>式微分得</a:t>
            </a:r>
            <a:endParaRPr lang="zh-CN" altLang="en-US" dirty="0"/>
          </a:p>
        </p:txBody>
      </p:sp>
      <p:graphicFrame>
        <p:nvGraphicFramePr>
          <p:cNvPr id="7" name="对象 6"/>
          <p:cNvGraphicFramePr>
            <a:graphicFrameLocks noChangeAspect="1"/>
          </p:cNvGraphicFramePr>
          <p:nvPr/>
        </p:nvGraphicFramePr>
        <p:xfrm>
          <a:off x="2357422" y="3429000"/>
          <a:ext cx="3357586" cy="454410"/>
        </p:xfrm>
        <a:graphic>
          <a:graphicData uri="http://schemas.openxmlformats.org/presentationml/2006/ole">
            <mc:AlternateContent xmlns:mc="http://schemas.openxmlformats.org/markup-compatibility/2006">
              <mc:Choice xmlns:v="urn:schemas-microsoft-com:vml" Requires="v">
                <p:oleObj spid="_x0000_s69650" name="Equation" r:id="rId5" imgW="1688760" imgH="228600" progId="Equation.3">
                  <p:embed/>
                </p:oleObj>
              </mc:Choice>
              <mc:Fallback>
                <p:oleObj name="Equation" r:id="rId5" imgW="168876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22" y="3429000"/>
                        <a:ext cx="3357586" cy="454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357158" y="4429132"/>
            <a:ext cx="2037737" cy="369332"/>
          </a:xfrm>
          <a:prstGeom prst="rect">
            <a:avLst/>
          </a:prstGeom>
          <a:noFill/>
        </p:spPr>
        <p:txBody>
          <a:bodyPr wrap="none" rtlCol="0">
            <a:spAutoFit/>
          </a:bodyPr>
          <a:lstStyle/>
          <a:p>
            <a:r>
              <a:rPr lang="zh-CN" altLang="en-US" dirty="0" smtClean="0"/>
              <a:t>将</a:t>
            </a:r>
            <a:r>
              <a:rPr lang="en-US" altLang="zh-CN" dirty="0" smtClean="0"/>
              <a:t>16</a:t>
            </a:r>
            <a:r>
              <a:rPr lang="zh-CN" altLang="en-US" dirty="0" smtClean="0"/>
              <a:t>式代入</a:t>
            </a:r>
            <a:r>
              <a:rPr lang="en-US" altLang="zh-CN" dirty="0" smtClean="0"/>
              <a:t>17</a:t>
            </a:r>
            <a:r>
              <a:rPr lang="zh-CN" altLang="en-US" dirty="0" smtClean="0"/>
              <a:t>式有</a:t>
            </a:r>
            <a:endParaRPr lang="zh-CN" altLang="en-US" dirty="0"/>
          </a:p>
        </p:txBody>
      </p:sp>
      <p:graphicFrame>
        <p:nvGraphicFramePr>
          <p:cNvPr id="9" name="对象 8"/>
          <p:cNvGraphicFramePr>
            <a:graphicFrameLocks noChangeAspect="1"/>
          </p:cNvGraphicFramePr>
          <p:nvPr/>
        </p:nvGraphicFramePr>
        <p:xfrm>
          <a:off x="2285983" y="4786322"/>
          <a:ext cx="5694029" cy="714380"/>
        </p:xfrm>
        <a:graphic>
          <a:graphicData uri="http://schemas.openxmlformats.org/presentationml/2006/ole">
            <mc:AlternateContent xmlns:mc="http://schemas.openxmlformats.org/markup-compatibility/2006">
              <mc:Choice xmlns:v="urn:schemas-microsoft-com:vml" Requires="v">
                <p:oleObj spid="_x0000_s69651" name="Equation" r:id="rId7" imgW="3441600" imgH="431640" progId="Equation.3">
                  <p:embed/>
                </p:oleObj>
              </mc:Choice>
              <mc:Fallback>
                <p:oleObj name="Equation" r:id="rId7" imgW="344160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83" y="4786322"/>
                        <a:ext cx="5694029"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down)">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allAtOnce"/>
      <p:bldP spid="8"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41275" y="571500"/>
            <a:ext cx="951865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000" dirty="0" smtClean="0">
                <a:solidFill>
                  <a:srgbClr val="000000"/>
                </a:solidFill>
              </a:rPr>
              <a:t>倾斜固体潮，（</a:t>
            </a:r>
            <a:r>
              <a:rPr lang="en-US" altLang="zh-CN" sz="2000" dirty="0" smtClean="0">
                <a:solidFill>
                  <a:srgbClr val="000000"/>
                </a:solidFill>
              </a:rPr>
              <a:t>8.1</a:t>
            </a:r>
            <a:r>
              <a:rPr lang="zh-CN" altLang="en-US" sz="2000" dirty="0" smtClean="0">
                <a:solidFill>
                  <a:srgbClr val="000000"/>
                </a:solidFill>
              </a:rPr>
              <a:t>）中，                                   分别为</a:t>
            </a:r>
            <a:r>
              <a:rPr lang="en-US" altLang="zh-CN" sz="2000" dirty="0" smtClean="0">
                <a:solidFill>
                  <a:srgbClr val="000000"/>
                </a:solidFill>
              </a:rPr>
              <a:t>t</a:t>
            </a:r>
            <a:r>
              <a:rPr lang="en-US" altLang="zh-CN" sz="2000" baseline="-25000" dirty="0" smtClean="0">
                <a:solidFill>
                  <a:srgbClr val="000000"/>
                </a:solidFill>
              </a:rPr>
              <a:t>i</a:t>
            </a:r>
            <a:r>
              <a:rPr lang="zh-CN" altLang="en-US" sz="2000" dirty="0" smtClean="0">
                <a:solidFill>
                  <a:srgbClr val="000000"/>
                </a:solidFill>
              </a:rPr>
              <a:t>时刻的任意方位角</a:t>
            </a:r>
            <a:r>
              <a:rPr lang="el-GR" altLang="zh-CN" sz="2000" dirty="0" smtClean="0">
                <a:solidFill>
                  <a:srgbClr val="000000"/>
                </a:solidFill>
              </a:rPr>
              <a:t>α</a:t>
            </a:r>
            <a:r>
              <a:rPr lang="zh-CN" altLang="en-US" sz="2000" dirty="0" smtClean="0">
                <a:solidFill>
                  <a:srgbClr val="000000"/>
                </a:solidFill>
              </a:rPr>
              <a:t>上的</a:t>
            </a:r>
            <a:endParaRPr lang="en-US" altLang="zh-CN" sz="2000" dirty="0" smtClean="0">
              <a:solidFill>
                <a:srgbClr val="000000"/>
              </a:solidFill>
            </a:endParaRPr>
          </a:p>
          <a:p>
            <a:pPr eaLnBrk="1" fontAlgn="base" hangingPunct="1">
              <a:spcBef>
                <a:spcPct val="0"/>
              </a:spcBef>
              <a:spcAft>
                <a:spcPct val="0"/>
              </a:spcAft>
              <a:buFont typeface="Arial" pitchFamily="34" charset="0"/>
              <a:buNone/>
            </a:pPr>
            <a:r>
              <a:rPr lang="zh-CN" altLang="en-US" sz="2000" dirty="0" smtClean="0">
                <a:solidFill>
                  <a:srgbClr val="000000"/>
                </a:solidFill>
              </a:rPr>
              <a:t>倾斜固体潮理论值及其对时间的一阶微商，可通过固体潮理论准确地计算出来；</a:t>
            </a:r>
            <a:endParaRPr lang="en-US" altLang="zh-CN" sz="2000" dirty="0" smtClean="0">
              <a:solidFill>
                <a:srgbClr val="000000"/>
              </a:solidFill>
            </a:endParaRPr>
          </a:p>
          <a:p>
            <a:pPr eaLnBrk="1" fontAlgn="base" hangingPunct="1">
              <a:spcBef>
                <a:spcPct val="0"/>
              </a:spcBef>
              <a:spcAft>
                <a:spcPct val="0"/>
              </a:spcAft>
              <a:buFont typeface="Arial" pitchFamily="34" charset="0"/>
              <a:buNone/>
            </a:pPr>
            <a:r>
              <a:rPr lang="en-US" altLang="zh-CN" sz="2000" dirty="0" smtClean="0">
                <a:solidFill>
                  <a:srgbClr val="000000"/>
                </a:solidFill>
              </a:rPr>
              <a:t>A=</a:t>
            </a:r>
            <a:r>
              <a:rPr lang="el-GR" altLang="zh-CN" sz="2000" dirty="0" smtClean="0">
                <a:solidFill>
                  <a:srgbClr val="000000"/>
                </a:solidFill>
              </a:rPr>
              <a:t>γ</a:t>
            </a:r>
            <a:r>
              <a:rPr lang="zh-CN" altLang="en-US" sz="2000" dirty="0" smtClean="0">
                <a:solidFill>
                  <a:srgbClr val="000000"/>
                </a:solidFill>
              </a:rPr>
              <a:t>为倾斜拟合振幅因子，</a:t>
            </a:r>
            <a:r>
              <a:rPr lang="el-GR" altLang="zh-CN" sz="2000" dirty="0" smtClean="0">
                <a:solidFill>
                  <a:srgbClr val="000000"/>
                </a:solidFill>
              </a:rPr>
              <a:t>Δ</a:t>
            </a:r>
            <a:r>
              <a:rPr lang="en-US" altLang="zh-CN" sz="2000" dirty="0" smtClean="0">
                <a:solidFill>
                  <a:srgbClr val="000000"/>
                </a:solidFill>
              </a:rPr>
              <a:t>t</a:t>
            </a:r>
            <a:r>
              <a:rPr lang="zh-CN" altLang="en-US" sz="2000" dirty="0" smtClean="0">
                <a:solidFill>
                  <a:srgbClr val="000000"/>
                </a:solidFill>
              </a:rPr>
              <a:t>为时间滞后；</a:t>
            </a:r>
            <a:r>
              <a:rPr lang="en-US" altLang="zh-CN" sz="2000" dirty="0" smtClean="0">
                <a:solidFill>
                  <a:srgbClr val="000000"/>
                </a:solidFill>
              </a:rPr>
              <a:t>a</a:t>
            </a:r>
            <a:r>
              <a:rPr lang="en-US" altLang="zh-CN" sz="2000" baseline="-25000" dirty="0" smtClean="0">
                <a:solidFill>
                  <a:srgbClr val="000000"/>
                </a:solidFill>
              </a:rPr>
              <a:t>0</a:t>
            </a:r>
            <a:r>
              <a:rPr lang="zh-CN" altLang="en-US" sz="2000" dirty="0" smtClean="0">
                <a:solidFill>
                  <a:srgbClr val="000000"/>
                </a:solidFill>
              </a:rPr>
              <a:t>、</a:t>
            </a:r>
            <a:r>
              <a:rPr lang="en-US" altLang="zh-CN" sz="2000" dirty="0" smtClean="0">
                <a:solidFill>
                  <a:srgbClr val="000000"/>
                </a:solidFill>
              </a:rPr>
              <a:t>a</a:t>
            </a:r>
            <a:r>
              <a:rPr lang="en-US" altLang="zh-CN" sz="2000" baseline="-25000" dirty="0" smtClean="0">
                <a:solidFill>
                  <a:srgbClr val="000000"/>
                </a:solidFill>
              </a:rPr>
              <a:t>1</a:t>
            </a:r>
            <a:r>
              <a:rPr lang="zh-CN" altLang="en-US" sz="2000" dirty="0" smtClean="0">
                <a:solidFill>
                  <a:srgbClr val="000000"/>
                </a:solidFill>
              </a:rPr>
              <a:t>、</a:t>
            </a:r>
            <a:r>
              <a:rPr lang="en-US" altLang="zh-CN" sz="2000" dirty="0" smtClean="0">
                <a:solidFill>
                  <a:srgbClr val="000000"/>
                </a:solidFill>
              </a:rPr>
              <a:t>a</a:t>
            </a:r>
            <a:r>
              <a:rPr lang="en-US" altLang="zh-CN" sz="2000" baseline="-25000" dirty="0" smtClean="0">
                <a:solidFill>
                  <a:srgbClr val="000000"/>
                </a:solidFill>
              </a:rPr>
              <a:t>2</a:t>
            </a:r>
            <a:r>
              <a:rPr lang="zh-CN" altLang="en-US" sz="2000" dirty="0" smtClean="0">
                <a:solidFill>
                  <a:srgbClr val="000000"/>
                </a:solidFill>
              </a:rPr>
              <a:t>分别为拟合多项式各阶的</a:t>
            </a:r>
            <a:endParaRPr lang="en-US" altLang="zh-CN" sz="2000" dirty="0" smtClean="0">
              <a:solidFill>
                <a:srgbClr val="000000"/>
              </a:solidFill>
            </a:endParaRPr>
          </a:p>
          <a:p>
            <a:pPr eaLnBrk="1" fontAlgn="base" hangingPunct="1">
              <a:spcBef>
                <a:spcPct val="0"/>
              </a:spcBef>
              <a:spcAft>
                <a:spcPct val="0"/>
              </a:spcAft>
              <a:buFont typeface="Arial" pitchFamily="34" charset="0"/>
              <a:buNone/>
            </a:pPr>
            <a:r>
              <a:rPr lang="zh-CN" altLang="en-US" sz="2000" dirty="0" smtClean="0">
                <a:solidFill>
                  <a:srgbClr val="000000"/>
                </a:solidFill>
              </a:rPr>
              <a:t>系数。</a:t>
            </a:r>
            <a:endParaRPr lang="en-US" altLang="zh-CN" sz="2000" dirty="0" smtClean="0">
              <a:solidFill>
                <a:srgbClr val="000000"/>
              </a:solidFill>
            </a:endParaRPr>
          </a:p>
          <a:p>
            <a:pPr eaLnBrk="1" fontAlgn="base" hangingPunct="1">
              <a:spcBef>
                <a:spcPct val="0"/>
              </a:spcBef>
              <a:spcAft>
                <a:spcPct val="0"/>
              </a:spcAft>
              <a:buFont typeface="Arial" pitchFamily="34" charset="0"/>
              <a:buNone/>
            </a:pPr>
            <a:r>
              <a:rPr lang="zh-CN" altLang="en-US" sz="2000" dirty="0" smtClean="0">
                <a:solidFill>
                  <a:srgbClr val="000000"/>
                </a:solidFill>
              </a:rPr>
              <a:t>任意方位角</a:t>
            </a:r>
            <a:r>
              <a:rPr lang="el-GR" altLang="zh-CN" sz="2000" dirty="0" smtClean="0">
                <a:solidFill>
                  <a:srgbClr val="000000"/>
                </a:solidFill>
              </a:rPr>
              <a:t>α</a:t>
            </a:r>
            <a:r>
              <a:rPr lang="zh-CN" altLang="en-US" sz="2000" dirty="0" smtClean="0">
                <a:solidFill>
                  <a:srgbClr val="000000"/>
                </a:solidFill>
              </a:rPr>
              <a:t>上倾斜固体潮理论值</a:t>
            </a:r>
            <a:r>
              <a:rPr lang="el-GR" altLang="zh-CN" sz="2000" dirty="0" smtClean="0">
                <a:solidFill>
                  <a:srgbClr val="000000"/>
                </a:solidFill>
              </a:rPr>
              <a:t>φ</a:t>
            </a:r>
            <a:r>
              <a:rPr lang="el-GR" altLang="zh-CN" sz="2000" baseline="-25000" dirty="0" smtClean="0">
                <a:solidFill>
                  <a:srgbClr val="000000"/>
                </a:solidFill>
              </a:rPr>
              <a:t>α</a:t>
            </a:r>
            <a:r>
              <a:rPr lang="zh-CN" altLang="en-US" sz="2000" dirty="0" smtClean="0">
                <a:solidFill>
                  <a:srgbClr val="000000"/>
                </a:solidFill>
              </a:rPr>
              <a:t>及其及其一阶导数</a:t>
            </a:r>
            <a:r>
              <a:rPr lang="el-GR" altLang="zh-CN" sz="2000" dirty="0" smtClean="0">
                <a:solidFill>
                  <a:srgbClr val="000000"/>
                </a:solidFill>
              </a:rPr>
              <a:t>φ ′ </a:t>
            </a:r>
            <a:r>
              <a:rPr lang="el-GR" altLang="zh-CN" sz="2000" baseline="-25000" dirty="0" smtClean="0">
                <a:solidFill>
                  <a:srgbClr val="000000"/>
                </a:solidFill>
              </a:rPr>
              <a:t>α</a:t>
            </a:r>
            <a:r>
              <a:rPr lang="zh-CN" altLang="en-US" sz="2000" dirty="0" smtClean="0">
                <a:solidFill>
                  <a:srgbClr val="000000"/>
                </a:solidFill>
              </a:rPr>
              <a:t>基本公式的实用形式为：</a:t>
            </a:r>
            <a:endParaRPr lang="en-US" altLang="zh-CN" sz="2000" dirty="0" smtClean="0">
              <a:solidFill>
                <a:srgbClr val="000000"/>
              </a:solidFill>
            </a:endParaRPr>
          </a:p>
          <a:p>
            <a:pPr eaLnBrk="1" fontAlgn="base" hangingPunct="1">
              <a:spcBef>
                <a:spcPct val="0"/>
              </a:spcBef>
              <a:spcAft>
                <a:spcPct val="0"/>
              </a:spcAft>
              <a:buFont typeface="Arial" pitchFamily="34" charset="0"/>
              <a:buNone/>
            </a:pPr>
            <a:endParaRPr lang="en-US" altLang="zh-CN" sz="2000" dirty="0" smtClean="0">
              <a:solidFill>
                <a:srgbClr val="000000"/>
              </a:solidFill>
            </a:endParaRPr>
          </a:p>
          <a:p>
            <a:pPr eaLnBrk="1" fontAlgn="base" hangingPunct="1">
              <a:spcBef>
                <a:spcPct val="0"/>
              </a:spcBef>
              <a:spcAft>
                <a:spcPct val="0"/>
              </a:spcAft>
              <a:buFont typeface="Arial" pitchFamily="34" charset="0"/>
              <a:buNone/>
            </a:pPr>
            <a:endParaRPr lang="zh-CN" altLang="en-US" sz="2000" dirty="0" smtClean="0">
              <a:solidFill>
                <a:srgbClr val="000000"/>
              </a:solidFill>
            </a:endParaRPr>
          </a:p>
        </p:txBody>
      </p:sp>
      <p:graphicFrame>
        <p:nvGraphicFramePr>
          <p:cNvPr id="18435" name="Object 3"/>
          <p:cNvGraphicFramePr>
            <a:graphicFrameLocks/>
          </p:cNvGraphicFramePr>
          <p:nvPr/>
        </p:nvGraphicFramePr>
        <p:xfrm>
          <a:off x="3214688" y="500063"/>
          <a:ext cx="1881187" cy="500062"/>
        </p:xfrm>
        <a:graphic>
          <a:graphicData uri="http://schemas.openxmlformats.org/presentationml/2006/ole">
            <mc:AlternateContent xmlns:mc="http://schemas.openxmlformats.org/markup-compatibility/2006">
              <mc:Choice xmlns:v="urn:schemas-microsoft-com:vml" Requires="v">
                <p:oleObj spid="_x0000_s93192" r:id="rId3" imgW="1434477" imgH="393529" progId="Equation.3">
                  <p:embed/>
                </p:oleObj>
              </mc:Choice>
              <mc:Fallback>
                <p:oleObj r:id="rId3" imgW="1434477" imgH="39352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500063"/>
                        <a:ext cx="188118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36" name="Object 3"/>
          <p:cNvGraphicFramePr>
            <a:graphicFrameLocks/>
          </p:cNvGraphicFramePr>
          <p:nvPr/>
        </p:nvGraphicFramePr>
        <p:xfrm>
          <a:off x="1785938" y="2357438"/>
          <a:ext cx="5487987" cy="1314450"/>
        </p:xfrm>
        <a:graphic>
          <a:graphicData uri="http://schemas.openxmlformats.org/presentationml/2006/ole">
            <mc:AlternateContent xmlns:mc="http://schemas.openxmlformats.org/markup-compatibility/2006">
              <mc:Choice xmlns:v="urn:schemas-microsoft-com:vml" Requires="v">
                <p:oleObj spid="_x0000_s93193" r:id="rId5" imgW="3605235" imgH="863225" progId="Equation.3">
                  <p:embed/>
                </p:oleObj>
              </mc:Choice>
              <mc:Fallback>
                <p:oleObj r:id="rId5" imgW="3605235" imgH="863225"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38" y="2357438"/>
                        <a:ext cx="54879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37" name="Object 4"/>
          <p:cNvGraphicFramePr>
            <a:graphicFrameLocks/>
          </p:cNvGraphicFramePr>
          <p:nvPr/>
        </p:nvGraphicFramePr>
        <p:xfrm>
          <a:off x="142875" y="3929063"/>
          <a:ext cx="8831263" cy="1933575"/>
        </p:xfrm>
        <a:graphic>
          <a:graphicData uri="http://schemas.openxmlformats.org/presentationml/2006/ole">
            <mc:AlternateContent xmlns:mc="http://schemas.openxmlformats.org/markup-compatibility/2006">
              <mc:Choice xmlns:v="urn:schemas-microsoft-com:vml" Requires="v">
                <p:oleObj spid="_x0000_s93194" r:id="rId7" imgW="5801382" imgH="1269449" progId="Equation.3">
                  <p:embed/>
                </p:oleObj>
              </mc:Choice>
              <mc:Fallback>
                <p:oleObj r:id="rId7" imgW="5801382" imgH="126944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75" y="3929063"/>
                        <a:ext cx="8831263"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5753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348" y="428604"/>
            <a:ext cx="1107996" cy="369332"/>
          </a:xfrm>
          <a:prstGeom prst="rect">
            <a:avLst/>
          </a:prstGeom>
          <a:noFill/>
        </p:spPr>
        <p:txBody>
          <a:bodyPr wrap="none" rtlCol="0">
            <a:spAutoFit/>
          </a:bodyPr>
          <a:lstStyle/>
          <a:p>
            <a:r>
              <a:rPr lang="zh-CN" altLang="en-US" dirty="0" smtClean="0"/>
              <a:t>由图可知</a:t>
            </a:r>
            <a:endParaRPr lang="zh-CN" altLang="en-US" dirty="0"/>
          </a:p>
        </p:txBody>
      </p:sp>
      <p:graphicFrame>
        <p:nvGraphicFramePr>
          <p:cNvPr id="5" name="对象 4"/>
          <p:cNvGraphicFramePr>
            <a:graphicFrameLocks noChangeAspect="1"/>
          </p:cNvGraphicFramePr>
          <p:nvPr/>
        </p:nvGraphicFramePr>
        <p:xfrm>
          <a:off x="1643042" y="928669"/>
          <a:ext cx="2707128" cy="857257"/>
        </p:xfrm>
        <a:graphic>
          <a:graphicData uri="http://schemas.openxmlformats.org/presentationml/2006/ole">
            <mc:AlternateContent xmlns:mc="http://schemas.openxmlformats.org/markup-compatibility/2006">
              <mc:Choice xmlns:v="urn:schemas-microsoft-com:vml" Requires="v">
                <p:oleObj spid="_x0000_s70678" name="Equation" r:id="rId3" imgW="1523880" imgH="482400" progId="Equation.3">
                  <p:embed/>
                </p:oleObj>
              </mc:Choice>
              <mc:Fallback>
                <p:oleObj name="Equation" r:id="rId3" imgW="152388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928669"/>
                        <a:ext cx="2707128" cy="857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14348" y="1928802"/>
            <a:ext cx="1338828" cy="369332"/>
          </a:xfrm>
          <a:prstGeom prst="rect">
            <a:avLst/>
          </a:prstGeom>
          <a:noFill/>
        </p:spPr>
        <p:txBody>
          <a:bodyPr wrap="none" rtlCol="0">
            <a:spAutoFit/>
          </a:bodyPr>
          <a:lstStyle/>
          <a:p>
            <a:r>
              <a:rPr lang="zh-CN" altLang="en-US" dirty="0" smtClean="0"/>
              <a:t>两式相减得</a:t>
            </a:r>
            <a:endParaRPr lang="zh-CN" altLang="en-US" dirty="0"/>
          </a:p>
        </p:txBody>
      </p:sp>
      <p:graphicFrame>
        <p:nvGraphicFramePr>
          <p:cNvPr id="7" name="对象 6"/>
          <p:cNvGraphicFramePr>
            <a:graphicFrameLocks noChangeAspect="1"/>
          </p:cNvGraphicFramePr>
          <p:nvPr/>
        </p:nvGraphicFramePr>
        <p:xfrm>
          <a:off x="1928795" y="2357430"/>
          <a:ext cx="3214709" cy="1685407"/>
        </p:xfrm>
        <a:graphic>
          <a:graphicData uri="http://schemas.openxmlformats.org/presentationml/2006/ole">
            <mc:AlternateContent xmlns:mc="http://schemas.openxmlformats.org/markup-compatibility/2006">
              <mc:Choice xmlns:v="urn:schemas-microsoft-com:vml" Requires="v">
                <p:oleObj spid="_x0000_s70679" name="Equation" r:id="rId5" imgW="1790640" imgH="939600" progId="Equation.3">
                  <p:embed/>
                </p:oleObj>
              </mc:Choice>
              <mc:Fallback>
                <p:oleObj name="Equation" r:id="rId5" imgW="1790640" imgH="939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795" y="2357430"/>
                        <a:ext cx="3214709" cy="1685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928662" y="4000504"/>
            <a:ext cx="1572866" cy="369332"/>
          </a:xfrm>
          <a:prstGeom prst="rect">
            <a:avLst/>
          </a:prstGeom>
          <a:noFill/>
        </p:spPr>
        <p:txBody>
          <a:bodyPr wrap="none" rtlCol="0">
            <a:spAutoFit/>
          </a:bodyPr>
          <a:lstStyle/>
          <a:p>
            <a:r>
              <a:rPr lang="zh-CN" altLang="en-US" dirty="0" smtClean="0"/>
              <a:t>对</a:t>
            </a:r>
            <a:r>
              <a:rPr lang="en-US" altLang="zh-CN" dirty="0" smtClean="0"/>
              <a:t>22</a:t>
            </a:r>
            <a:r>
              <a:rPr lang="zh-CN" altLang="en-US" dirty="0" smtClean="0"/>
              <a:t>式微分得</a:t>
            </a:r>
            <a:endParaRPr lang="zh-CN" altLang="en-US" dirty="0"/>
          </a:p>
        </p:txBody>
      </p:sp>
      <p:graphicFrame>
        <p:nvGraphicFramePr>
          <p:cNvPr id="9" name="对象 8"/>
          <p:cNvGraphicFramePr>
            <a:graphicFrameLocks noChangeAspect="1"/>
          </p:cNvGraphicFramePr>
          <p:nvPr/>
        </p:nvGraphicFramePr>
        <p:xfrm>
          <a:off x="2071670" y="4429132"/>
          <a:ext cx="3952202" cy="642942"/>
        </p:xfrm>
        <a:graphic>
          <a:graphicData uri="http://schemas.openxmlformats.org/presentationml/2006/ole">
            <mc:AlternateContent xmlns:mc="http://schemas.openxmlformats.org/markup-compatibility/2006">
              <mc:Choice xmlns:v="urn:schemas-microsoft-com:vml" Requires="v">
                <p:oleObj spid="_x0000_s70680" name="Equation" r:id="rId7" imgW="2654280" imgH="431640" progId="Equation.3">
                  <p:embed/>
                </p:oleObj>
              </mc:Choice>
              <mc:Fallback>
                <p:oleObj name="Equation" r:id="rId7" imgW="265428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1670" y="4429132"/>
                        <a:ext cx="3952202"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642910" y="5214950"/>
            <a:ext cx="3191899" cy="369332"/>
          </a:xfrm>
          <a:prstGeom prst="rect">
            <a:avLst/>
          </a:prstGeom>
          <a:noFill/>
        </p:spPr>
        <p:txBody>
          <a:bodyPr wrap="none" rtlCol="0">
            <a:spAutoFit/>
          </a:bodyPr>
          <a:lstStyle/>
          <a:p>
            <a:r>
              <a:rPr lang="zh-CN" altLang="en-US" dirty="0" smtClean="0"/>
              <a:t>再微分</a:t>
            </a:r>
            <a:r>
              <a:rPr lang="en-US" altLang="zh-CN" dirty="0" smtClean="0"/>
              <a:t>19</a:t>
            </a:r>
            <a:r>
              <a:rPr lang="zh-CN" altLang="en-US" dirty="0" smtClean="0"/>
              <a:t>式，并估计</a:t>
            </a:r>
            <a:r>
              <a:rPr lang="en-US" altLang="zh-CN" dirty="0" smtClean="0"/>
              <a:t>23</a:t>
            </a:r>
            <a:r>
              <a:rPr lang="zh-CN" altLang="en-US" dirty="0" smtClean="0"/>
              <a:t>式，得</a:t>
            </a:r>
            <a:endParaRPr lang="zh-CN" altLang="en-US" dirty="0"/>
          </a:p>
        </p:txBody>
      </p:sp>
      <p:graphicFrame>
        <p:nvGraphicFramePr>
          <p:cNvPr id="11" name="对象 10"/>
          <p:cNvGraphicFramePr>
            <a:graphicFrameLocks noChangeAspect="1"/>
          </p:cNvGraphicFramePr>
          <p:nvPr/>
        </p:nvGraphicFramePr>
        <p:xfrm>
          <a:off x="2071670" y="5643578"/>
          <a:ext cx="4784245" cy="642942"/>
        </p:xfrm>
        <a:graphic>
          <a:graphicData uri="http://schemas.openxmlformats.org/presentationml/2006/ole">
            <mc:AlternateContent xmlns:mc="http://schemas.openxmlformats.org/markup-compatibility/2006">
              <mc:Choice xmlns:v="urn:schemas-microsoft-com:vml" Requires="v">
                <p:oleObj spid="_x0000_s70681" name="Equation" r:id="rId9" imgW="3213000" imgH="431640" progId="Equation.3">
                  <p:embed/>
                </p:oleObj>
              </mc:Choice>
              <mc:Fallback>
                <p:oleObj name="Equation" r:id="rId9" imgW="3213000" imgH="431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1670" y="5643578"/>
                        <a:ext cx="4784245"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additive="base">
                                        <p:cTn id="4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P spid="8" grpId="0" build="allAtOnce"/>
      <p:bldP spid="10"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348" y="642918"/>
            <a:ext cx="8193269" cy="369332"/>
          </a:xfrm>
          <a:prstGeom prst="rect">
            <a:avLst/>
          </a:prstGeom>
          <a:noFill/>
        </p:spPr>
        <p:txBody>
          <a:bodyPr wrap="none" rtlCol="0">
            <a:spAutoFit/>
          </a:bodyPr>
          <a:lstStyle/>
          <a:p>
            <a:r>
              <a:rPr lang="zh-CN" altLang="en-US" dirty="0" smtClean="0"/>
              <a:t>至此，得到一组由大地四边形边长变化计算</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各点坐标位移量的公式为：</a:t>
            </a:r>
            <a:endParaRPr lang="en-US" altLang="zh-CN" dirty="0" smtClean="0"/>
          </a:p>
        </p:txBody>
      </p:sp>
      <p:graphicFrame>
        <p:nvGraphicFramePr>
          <p:cNvPr id="5" name="对象 4"/>
          <p:cNvGraphicFramePr>
            <a:graphicFrameLocks noChangeAspect="1"/>
          </p:cNvGraphicFramePr>
          <p:nvPr/>
        </p:nvGraphicFramePr>
        <p:xfrm>
          <a:off x="1739900" y="1428750"/>
          <a:ext cx="5078413" cy="2927350"/>
        </p:xfrm>
        <a:graphic>
          <a:graphicData uri="http://schemas.openxmlformats.org/presentationml/2006/ole">
            <mc:AlternateContent xmlns:mc="http://schemas.openxmlformats.org/markup-compatibility/2006">
              <mc:Choice xmlns:v="urn:schemas-microsoft-com:vml" Requires="v">
                <p:oleObj spid="_x0000_s71687" name="Equation" r:id="rId3" imgW="3568680" imgH="2057400" progId="Equation.3">
                  <p:embed/>
                </p:oleObj>
              </mc:Choice>
              <mc:Fallback>
                <p:oleObj name="Equation" r:id="rId3" imgW="3568680" imgH="2057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428750"/>
                        <a:ext cx="5078413" cy="292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714348" y="4786322"/>
            <a:ext cx="8079456" cy="646331"/>
          </a:xfrm>
          <a:prstGeom prst="rect">
            <a:avLst/>
          </a:prstGeom>
          <a:noFill/>
        </p:spPr>
        <p:txBody>
          <a:bodyPr wrap="none" rtlCol="0">
            <a:spAutoFit/>
          </a:bodyPr>
          <a:lstStyle/>
          <a:p>
            <a:r>
              <a:rPr lang="zh-CN" altLang="en-US" dirty="0" smtClean="0"/>
              <a:t>式中的</a:t>
            </a:r>
            <a:r>
              <a:rPr lang="en-US" altLang="zh-CN" dirty="0" smtClean="0"/>
              <a:t>x</a:t>
            </a:r>
            <a:r>
              <a:rPr lang="zh-CN" altLang="en-US" dirty="0" smtClean="0"/>
              <a:t>、</a:t>
            </a:r>
            <a:r>
              <a:rPr lang="en-US" altLang="zh-CN" dirty="0" smtClean="0"/>
              <a:t>y</a:t>
            </a:r>
            <a:r>
              <a:rPr lang="zh-CN" altLang="en-US" dirty="0" smtClean="0"/>
              <a:t>和</a:t>
            </a:r>
            <a:r>
              <a:rPr lang="en-US" altLang="zh-CN" dirty="0" smtClean="0"/>
              <a:t>S</a:t>
            </a:r>
            <a:r>
              <a:rPr lang="zh-CN" altLang="en-US" dirty="0" smtClean="0"/>
              <a:t>均以公里为单位，</a:t>
            </a:r>
            <a:r>
              <a:rPr lang="en-US" altLang="zh-CN" dirty="0" err="1" smtClean="0"/>
              <a:t>dx</a:t>
            </a:r>
            <a:r>
              <a:rPr lang="zh-CN" altLang="en-US" dirty="0" smtClean="0"/>
              <a:t>、</a:t>
            </a:r>
            <a:r>
              <a:rPr lang="en-US" altLang="zh-CN" dirty="0" err="1" smtClean="0"/>
              <a:t>dy</a:t>
            </a:r>
            <a:r>
              <a:rPr lang="zh-CN" altLang="en-US" dirty="0" smtClean="0"/>
              <a:t>和</a:t>
            </a:r>
            <a:r>
              <a:rPr lang="en-US" altLang="zh-CN" dirty="0" err="1" smtClean="0"/>
              <a:t>dS</a:t>
            </a:r>
            <a:r>
              <a:rPr lang="zh-CN" altLang="en-US" dirty="0" smtClean="0"/>
              <a:t>均以毫米为单位。其中</a:t>
            </a:r>
            <a:r>
              <a:rPr lang="en-US" altLang="zh-CN" dirty="0" smtClean="0"/>
              <a:t>DS=S-S</a:t>
            </a:r>
            <a:r>
              <a:rPr lang="en-US" altLang="zh-CN" baseline="-25000" dirty="0" smtClean="0"/>
              <a:t>0</a:t>
            </a:r>
            <a:r>
              <a:rPr lang="zh-CN" altLang="en-US" dirty="0" smtClean="0"/>
              <a:t>，</a:t>
            </a:r>
            <a:r>
              <a:rPr lang="en-US" altLang="zh-CN" dirty="0" smtClean="0"/>
              <a:t>S</a:t>
            </a:r>
            <a:r>
              <a:rPr lang="en-US" altLang="zh-CN" baseline="-25000" dirty="0" smtClean="0"/>
              <a:t>0</a:t>
            </a:r>
          </a:p>
          <a:p>
            <a:r>
              <a:rPr lang="zh-CN" altLang="en-US" dirty="0" smtClean="0"/>
              <a:t>为基值，</a:t>
            </a:r>
            <a:r>
              <a:rPr lang="en-US" altLang="zh-CN" dirty="0" smtClean="0"/>
              <a:t>S</a:t>
            </a:r>
            <a:r>
              <a:rPr lang="zh-CN" altLang="en-US" dirty="0" smtClean="0"/>
              <a:t>为其它各期的边长观测值。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2000"/>
                                        <p:tgtEl>
                                          <p:spTgt spid="6">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357166"/>
            <a:ext cx="8267007" cy="369332"/>
          </a:xfrm>
          <a:prstGeom prst="rect">
            <a:avLst/>
          </a:prstGeom>
          <a:noFill/>
        </p:spPr>
        <p:txBody>
          <a:bodyPr wrap="none" rtlCol="0">
            <a:spAutoFit/>
          </a:bodyPr>
          <a:lstStyle/>
          <a:p>
            <a:r>
              <a:rPr lang="zh-CN" altLang="en-US" dirty="0" smtClean="0"/>
              <a:t>例题：某跨断层测边大地四边形如上图所示。坐标值建表</a:t>
            </a:r>
            <a:r>
              <a:rPr lang="en-US" altLang="zh-CN" dirty="0" smtClean="0"/>
              <a:t>3</a:t>
            </a:r>
            <a:r>
              <a:rPr lang="zh-CN" altLang="en-US" dirty="0" smtClean="0"/>
              <a:t>，边长观测成果见表</a:t>
            </a:r>
            <a:r>
              <a:rPr lang="en-US" altLang="zh-CN" dirty="0" smtClean="0"/>
              <a:t>4</a:t>
            </a:r>
            <a:endParaRPr lang="zh-CN" altLang="en-US" dirty="0"/>
          </a:p>
        </p:txBody>
      </p:sp>
      <p:graphicFrame>
        <p:nvGraphicFramePr>
          <p:cNvPr id="5" name="表格 4"/>
          <p:cNvGraphicFramePr>
            <a:graphicFrameLocks noGrp="1"/>
          </p:cNvGraphicFramePr>
          <p:nvPr/>
        </p:nvGraphicFramePr>
        <p:xfrm>
          <a:off x="3571868" y="1571612"/>
          <a:ext cx="2500329" cy="2194560"/>
        </p:xfrm>
        <a:graphic>
          <a:graphicData uri="http://schemas.openxmlformats.org/drawingml/2006/table">
            <a:tbl>
              <a:tblPr firstRow="1" bandRow="1">
                <a:tableStyleId>{5C22544A-7EE6-4342-B048-85BDC9FD1C3A}</a:tableStyleId>
              </a:tblPr>
              <a:tblGrid>
                <a:gridCol w="833443"/>
                <a:gridCol w="833443"/>
                <a:gridCol w="833443"/>
              </a:tblGrid>
              <a:tr h="357190">
                <a:tc rowSpan="2">
                  <a:txBody>
                    <a:bodyPr/>
                    <a:lstStyle/>
                    <a:p>
                      <a:r>
                        <a:rPr lang="zh-CN" altLang="en-US" dirty="0" smtClean="0"/>
                        <a:t>点名</a:t>
                      </a:r>
                      <a:endParaRPr lang="zh-CN" altLang="en-US" dirty="0"/>
                    </a:p>
                  </a:txBody>
                  <a:tcPr/>
                </a:tc>
                <a:tc gridSpan="2">
                  <a:txBody>
                    <a:bodyPr/>
                    <a:lstStyle/>
                    <a:p>
                      <a:r>
                        <a:rPr lang="en-US" altLang="zh-CN" dirty="0" smtClean="0"/>
                        <a:t>1974</a:t>
                      </a:r>
                      <a:r>
                        <a:rPr lang="zh-CN" altLang="en-US" dirty="0" smtClean="0"/>
                        <a:t>年</a:t>
                      </a:r>
                      <a:endParaRPr lang="zh-CN" altLang="en-US" dirty="0"/>
                    </a:p>
                  </a:txBody>
                  <a:tcPr/>
                </a:tc>
                <a:tc hMerge="1">
                  <a:txBody>
                    <a:bodyPr/>
                    <a:lstStyle/>
                    <a:p>
                      <a:endParaRPr lang="zh-CN" altLang="en-US" dirty="0"/>
                    </a:p>
                  </a:txBody>
                  <a:tcPr/>
                </a:tc>
              </a:tr>
              <a:tr h="357190">
                <a:tc vMerge="1">
                  <a:txBody>
                    <a:bodyPr/>
                    <a:lstStyle/>
                    <a:p>
                      <a:endParaRPr lang="zh-CN" altLang="en-US" dirty="0"/>
                    </a:p>
                  </a:txBody>
                  <a:tcPr/>
                </a:tc>
                <a:tc>
                  <a:txBody>
                    <a:bodyPr/>
                    <a:lstStyle/>
                    <a:p>
                      <a:r>
                        <a:rPr lang="en-US" altLang="zh-CN" dirty="0" smtClean="0"/>
                        <a:t>x</a:t>
                      </a:r>
                      <a:endParaRPr lang="zh-CN" altLang="en-US" dirty="0"/>
                    </a:p>
                  </a:txBody>
                  <a:tcPr/>
                </a:tc>
                <a:tc>
                  <a:txBody>
                    <a:bodyPr/>
                    <a:lstStyle/>
                    <a:p>
                      <a:r>
                        <a:rPr lang="en-US" altLang="zh-CN" dirty="0" smtClean="0"/>
                        <a:t>y</a:t>
                      </a:r>
                      <a:endParaRPr lang="zh-CN" altLang="en-US" dirty="0"/>
                    </a:p>
                  </a:txBody>
                  <a:tcPr/>
                </a:tc>
              </a:tr>
              <a:tr h="357190">
                <a:tc>
                  <a:txBody>
                    <a:bodyPr/>
                    <a:lstStyle/>
                    <a:p>
                      <a:r>
                        <a:rPr lang="en-US" altLang="zh-CN" dirty="0" smtClean="0"/>
                        <a:t>A</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r h="357190">
                <a:tc>
                  <a:txBody>
                    <a:bodyPr/>
                    <a:lstStyle/>
                    <a:p>
                      <a:r>
                        <a:rPr lang="en-US" altLang="zh-CN" dirty="0" smtClean="0"/>
                        <a:t>B</a:t>
                      </a:r>
                      <a:endParaRPr lang="zh-CN" altLang="en-US" dirty="0"/>
                    </a:p>
                  </a:txBody>
                  <a:tcPr/>
                </a:tc>
                <a:tc>
                  <a:txBody>
                    <a:bodyPr/>
                    <a:lstStyle/>
                    <a:p>
                      <a:r>
                        <a:rPr lang="en-US" altLang="zh-CN" dirty="0" smtClean="0"/>
                        <a:t>3756</a:t>
                      </a:r>
                      <a:endParaRPr lang="zh-CN" altLang="en-US" dirty="0"/>
                    </a:p>
                  </a:txBody>
                  <a:tcPr/>
                </a:tc>
                <a:tc>
                  <a:txBody>
                    <a:bodyPr/>
                    <a:lstStyle/>
                    <a:p>
                      <a:r>
                        <a:rPr lang="en-US" altLang="zh-CN" dirty="0" smtClean="0"/>
                        <a:t>0</a:t>
                      </a:r>
                      <a:endParaRPr lang="zh-CN" altLang="en-US" dirty="0"/>
                    </a:p>
                  </a:txBody>
                  <a:tcPr/>
                </a:tc>
              </a:tr>
              <a:tr h="357190">
                <a:tc>
                  <a:txBody>
                    <a:bodyPr/>
                    <a:lstStyle/>
                    <a:p>
                      <a:r>
                        <a:rPr lang="en-US" altLang="zh-CN" dirty="0" smtClean="0"/>
                        <a:t>C</a:t>
                      </a:r>
                      <a:endParaRPr lang="zh-CN" altLang="en-US" dirty="0"/>
                    </a:p>
                  </a:txBody>
                  <a:tcPr/>
                </a:tc>
                <a:tc>
                  <a:txBody>
                    <a:bodyPr/>
                    <a:lstStyle/>
                    <a:p>
                      <a:r>
                        <a:rPr lang="en-US" altLang="zh-CN" dirty="0" smtClean="0"/>
                        <a:t>3062</a:t>
                      </a:r>
                      <a:endParaRPr lang="zh-CN" altLang="en-US" dirty="0"/>
                    </a:p>
                  </a:txBody>
                  <a:tcPr/>
                </a:tc>
                <a:tc>
                  <a:txBody>
                    <a:bodyPr/>
                    <a:lstStyle/>
                    <a:p>
                      <a:r>
                        <a:rPr lang="en-US" altLang="zh-CN" dirty="0" smtClean="0"/>
                        <a:t>1619</a:t>
                      </a:r>
                      <a:endParaRPr lang="zh-CN" altLang="en-US" dirty="0"/>
                    </a:p>
                  </a:txBody>
                  <a:tcPr/>
                </a:tc>
              </a:tr>
              <a:tr h="357190">
                <a:tc>
                  <a:txBody>
                    <a:bodyPr/>
                    <a:lstStyle/>
                    <a:p>
                      <a:r>
                        <a:rPr lang="en-US" altLang="zh-CN" dirty="0" smtClean="0"/>
                        <a:t>D</a:t>
                      </a:r>
                      <a:endParaRPr lang="zh-CN" altLang="en-US" dirty="0"/>
                    </a:p>
                  </a:txBody>
                  <a:tcPr/>
                </a:tc>
                <a:tc>
                  <a:txBody>
                    <a:bodyPr/>
                    <a:lstStyle/>
                    <a:p>
                      <a:r>
                        <a:rPr lang="en-US" altLang="zh-CN" dirty="0" smtClean="0"/>
                        <a:t>-682</a:t>
                      </a:r>
                      <a:endParaRPr lang="zh-CN" altLang="en-US" dirty="0"/>
                    </a:p>
                  </a:txBody>
                  <a:tcPr/>
                </a:tc>
                <a:tc>
                  <a:txBody>
                    <a:bodyPr/>
                    <a:lstStyle/>
                    <a:p>
                      <a:r>
                        <a:rPr lang="en-US" altLang="zh-CN" dirty="0" smtClean="0"/>
                        <a:t>1628</a:t>
                      </a:r>
                      <a:endParaRPr lang="zh-CN" altLang="en-US" dirty="0"/>
                    </a:p>
                  </a:txBody>
                  <a:tcPr/>
                </a:tc>
              </a:tr>
            </a:tbl>
          </a:graphicData>
        </a:graphic>
      </p:graphicFrame>
      <p:sp>
        <p:nvSpPr>
          <p:cNvPr id="6" name="TextBox 5"/>
          <p:cNvSpPr txBox="1"/>
          <p:nvPr/>
        </p:nvSpPr>
        <p:spPr>
          <a:xfrm>
            <a:off x="3929058" y="1071546"/>
            <a:ext cx="1917513" cy="369332"/>
          </a:xfrm>
          <a:prstGeom prst="rect">
            <a:avLst/>
          </a:prstGeom>
          <a:noFill/>
        </p:spPr>
        <p:txBody>
          <a:bodyPr wrap="none" rtlCol="0">
            <a:spAutoFit/>
          </a:bodyPr>
          <a:lstStyle/>
          <a:p>
            <a:r>
              <a:rPr lang="zh-CN" altLang="en-US" dirty="0" smtClean="0"/>
              <a:t>表</a:t>
            </a:r>
            <a:r>
              <a:rPr lang="en-US" altLang="zh-CN" dirty="0" smtClean="0"/>
              <a:t>3</a:t>
            </a:r>
            <a:r>
              <a:rPr lang="zh-CN" altLang="en-US" dirty="0" smtClean="0"/>
              <a:t>，点位坐标值</a:t>
            </a:r>
            <a:endParaRPr lang="zh-CN" altLang="en-US" dirty="0"/>
          </a:p>
        </p:txBody>
      </p:sp>
      <p:graphicFrame>
        <p:nvGraphicFramePr>
          <p:cNvPr id="7" name="表格 6"/>
          <p:cNvGraphicFramePr>
            <a:graphicFrameLocks noGrp="1"/>
          </p:cNvGraphicFramePr>
          <p:nvPr/>
        </p:nvGraphicFramePr>
        <p:xfrm>
          <a:off x="214282" y="4500570"/>
          <a:ext cx="8358247" cy="2021840"/>
        </p:xfrm>
        <a:graphic>
          <a:graphicData uri="http://schemas.openxmlformats.org/drawingml/2006/table">
            <a:tbl>
              <a:tblPr firstRow="1" bandRow="1">
                <a:tableStyleId>{5C22544A-7EE6-4342-B048-85BDC9FD1C3A}</a:tableStyleId>
              </a:tblPr>
              <a:tblGrid>
                <a:gridCol w="1273336"/>
                <a:gridCol w="1226994"/>
                <a:gridCol w="1081777"/>
                <a:gridCol w="1194035"/>
                <a:gridCol w="1194035"/>
                <a:gridCol w="1194035"/>
                <a:gridCol w="1194035"/>
              </a:tblGrid>
              <a:tr h="370840">
                <a:tc>
                  <a:txBody>
                    <a:bodyPr/>
                    <a:lstStyle/>
                    <a:p>
                      <a:r>
                        <a:rPr lang="zh-CN" altLang="en-US" dirty="0" smtClean="0"/>
                        <a:t>日期</a:t>
                      </a:r>
                      <a:endParaRPr lang="zh-CN" altLang="en-US" dirty="0"/>
                    </a:p>
                  </a:txBody>
                  <a:tcPr/>
                </a:tc>
                <a:tc>
                  <a:txBody>
                    <a:bodyPr/>
                    <a:lstStyle/>
                    <a:p>
                      <a:r>
                        <a:rPr lang="en-US" altLang="zh-CN" dirty="0" smtClean="0"/>
                        <a:t>S</a:t>
                      </a:r>
                      <a:r>
                        <a:rPr lang="en-US" altLang="zh-CN" baseline="-25000" dirty="0" smtClean="0"/>
                        <a:t>1</a:t>
                      </a:r>
                      <a:endParaRPr lang="zh-CN" altLang="en-U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a:t>
                      </a:r>
                      <a:r>
                        <a:rPr lang="en-US" altLang="zh-CN" baseline="-25000" dirty="0" smtClean="0"/>
                        <a:t>2</a:t>
                      </a:r>
                      <a:endParaRPr lang="zh-CN" alt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a:t>
                      </a:r>
                      <a:r>
                        <a:rPr lang="en-US" altLang="zh-CN" baseline="-25000" dirty="0" smtClean="0"/>
                        <a:t>3</a:t>
                      </a:r>
                      <a:endParaRPr lang="zh-CN" alt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a:t>
                      </a:r>
                      <a:r>
                        <a:rPr lang="en-US" altLang="zh-CN" baseline="-25000" dirty="0" smtClean="0"/>
                        <a:t>4</a:t>
                      </a:r>
                      <a:endParaRPr lang="zh-CN" alt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a:t>
                      </a:r>
                      <a:r>
                        <a:rPr lang="en-US" altLang="zh-CN" baseline="-25000" dirty="0" smtClean="0"/>
                        <a:t>5</a:t>
                      </a:r>
                      <a:endParaRPr lang="zh-CN" alt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a:t>
                      </a:r>
                      <a:r>
                        <a:rPr lang="en-US" altLang="zh-CN" baseline="-25000" dirty="0" smtClean="0"/>
                        <a:t>6</a:t>
                      </a:r>
                      <a:endParaRPr lang="zh-CN" altLang="en-US" baseline="-25000" dirty="0" smtClean="0"/>
                    </a:p>
                  </a:txBody>
                  <a:tcPr/>
                </a:tc>
              </a:tr>
              <a:tr h="370840">
                <a:tc>
                  <a:txBody>
                    <a:bodyPr/>
                    <a:lstStyle/>
                    <a:p>
                      <a:r>
                        <a:rPr lang="en-US" altLang="zh-CN" dirty="0" smtClean="0"/>
                        <a:t>1974</a:t>
                      </a:r>
                      <a:r>
                        <a:rPr lang="zh-CN" altLang="en-US" dirty="0" smtClean="0"/>
                        <a:t>年</a:t>
                      </a:r>
                      <a:endParaRPr lang="zh-CN" altLang="en-US" dirty="0"/>
                    </a:p>
                  </a:txBody>
                  <a:tcPr/>
                </a:tc>
                <a:tc>
                  <a:txBody>
                    <a:bodyPr/>
                    <a:lstStyle/>
                    <a:p>
                      <a:r>
                        <a:rPr lang="en-US" altLang="zh-CN" dirty="0" smtClean="0"/>
                        <a:t>3755.610</a:t>
                      </a:r>
                      <a:endParaRPr lang="zh-CN" altLang="en-US" dirty="0"/>
                    </a:p>
                  </a:txBody>
                  <a:tcPr/>
                </a:tc>
                <a:tc>
                  <a:txBody>
                    <a:bodyPr/>
                    <a:lstStyle/>
                    <a:p>
                      <a:r>
                        <a:rPr lang="en-US" altLang="zh-CN" dirty="0" smtClean="0"/>
                        <a:t>1821.823</a:t>
                      </a:r>
                      <a:endParaRPr lang="zh-CN" altLang="en-US" dirty="0"/>
                    </a:p>
                  </a:txBody>
                  <a:tcPr/>
                </a:tc>
                <a:tc>
                  <a:txBody>
                    <a:bodyPr/>
                    <a:lstStyle/>
                    <a:p>
                      <a:r>
                        <a:rPr lang="en-US" altLang="zh-CN" dirty="0" smtClean="0"/>
                        <a:t>3708.911</a:t>
                      </a:r>
                      <a:endParaRPr lang="zh-CN" altLang="en-US" dirty="0"/>
                    </a:p>
                  </a:txBody>
                  <a:tcPr/>
                </a:tc>
                <a:tc>
                  <a:txBody>
                    <a:bodyPr/>
                    <a:lstStyle/>
                    <a:p>
                      <a:r>
                        <a:rPr lang="en-US" altLang="zh-CN" dirty="0" smtClean="0"/>
                        <a:t>1764.861</a:t>
                      </a:r>
                      <a:endParaRPr lang="zh-CN" altLang="en-US" dirty="0"/>
                    </a:p>
                  </a:txBody>
                  <a:tcPr/>
                </a:tc>
                <a:tc>
                  <a:txBody>
                    <a:bodyPr/>
                    <a:lstStyle/>
                    <a:p>
                      <a:r>
                        <a:rPr lang="en-US" altLang="zh-CN" dirty="0" smtClean="0"/>
                        <a:t>4727.090</a:t>
                      </a:r>
                      <a:endParaRPr lang="zh-CN" altLang="en-US" dirty="0"/>
                    </a:p>
                  </a:txBody>
                  <a:tcPr/>
                </a:tc>
                <a:tc>
                  <a:txBody>
                    <a:bodyPr/>
                    <a:lstStyle/>
                    <a:p>
                      <a:r>
                        <a:rPr lang="en-US" altLang="zh-CN" dirty="0" smtClean="0"/>
                        <a:t>3456.154</a:t>
                      </a:r>
                      <a:endParaRPr lang="zh-CN" altLang="en-US" dirty="0"/>
                    </a:p>
                  </a:txBody>
                  <a:tcPr/>
                </a:tc>
              </a:tr>
              <a:tr h="370840">
                <a:tc>
                  <a:txBody>
                    <a:bodyPr/>
                    <a:lstStyle/>
                    <a:p>
                      <a:r>
                        <a:rPr lang="en-US" altLang="zh-CN" dirty="0" smtClean="0"/>
                        <a:t>1975</a:t>
                      </a:r>
                      <a:r>
                        <a:rPr lang="zh-CN" altLang="en-US" dirty="0" smtClean="0"/>
                        <a:t>年</a:t>
                      </a:r>
                      <a:endParaRPr lang="zh-CN" altLang="en-US" dirty="0"/>
                    </a:p>
                  </a:txBody>
                  <a:tcPr/>
                </a:tc>
                <a:tc>
                  <a:txBody>
                    <a:bodyPr/>
                    <a:lstStyle/>
                    <a:p>
                      <a:r>
                        <a:rPr lang="en-US" altLang="zh-CN" dirty="0" smtClean="0"/>
                        <a:t>3755.612</a:t>
                      </a:r>
                      <a:endParaRPr lang="zh-CN" altLang="en-US" dirty="0"/>
                    </a:p>
                  </a:txBody>
                  <a:tcPr/>
                </a:tc>
                <a:tc>
                  <a:txBody>
                    <a:bodyPr/>
                    <a:lstStyle/>
                    <a:p>
                      <a:r>
                        <a:rPr lang="en-US" altLang="zh-CN" dirty="0" smtClean="0"/>
                        <a:t>1821.843</a:t>
                      </a:r>
                      <a:endParaRPr lang="zh-CN" altLang="en-US" dirty="0"/>
                    </a:p>
                  </a:txBody>
                  <a:tcPr/>
                </a:tc>
                <a:tc>
                  <a:txBody>
                    <a:bodyPr/>
                    <a:lstStyle/>
                    <a:p>
                      <a:r>
                        <a:rPr lang="en-US" altLang="zh-CN" dirty="0" smtClean="0"/>
                        <a:t>3708.913</a:t>
                      </a:r>
                      <a:endParaRPr lang="zh-CN" altLang="en-US" dirty="0"/>
                    </a:p>
                  </a:txBody>
                  <a:tcPr/>
                </a:tc>
                <a:tc>
                  <a:txBody>
                    <a:bodyPr/>
                    <a:lstStyle/>
                    <a:p>
                      <a:r>
                        <a:rPr lang="en-US" altLang="zh-CN" dirty="0" smtClean="0"/>
                        <a:t>1764.873</a:t>
                      </a:r>
                      <a:endParaRPr lang="zh-CN" altLang="en-US" dirty="0"/>
                    </a:p>
                  </a:txBody>
                  <a:tcPr/>
                </a:tc>
                <a:tc>
                  <a:txBody>
                    <a:bodyPr/>
                    <a:lstStyle/>
                    <a:p>
                      <a:r>
                        <a:rPr lang="en-US" altLang="zh-CN" dirty="0" smtClean="0"/>
                        <a:t>4727.094</a:t>
                      </a:r>
                      <a:endParaRPr lang="zh-CN" altLang="en-US" dirty="0"/>
                    </a:p>
                  </a:txBody>
                  <a:tcPr/>
                </a:tc>
                <a:tc>
                  <a:txBody>
                    <a:bodyPr/>
                    <a:lstStyle/>
                    <a:p>
                      <a:r>
                        <a:rPr lang="en-US" altLang="zh-CN" dirty="0" smtClean="0"/>
                        <a:t>3456.157</a:t>
                      </a:r>
                      <a:endParaRPr lang="zh-CN" altLang="en-US" dirty="0"/>
                    </a:p>
                  </a:txBody>
                  <a:tcPr/>
                </a:tc>
              </a:tr>
              <a:tr h="370840">
                <a:tc>
                  <a:txBody>
                    <a:bodyPr/>
                    <a:lstStyle/>
                    <a:p>
                      <a:r>
                        <a:rPr lang="en-US" altLang="zh-CN" dirty="0" err="1" smtClean="0"/>
                        <a:t>dS</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
        <p:nvSpPr>
          <p:cNvPr id="8" name="TextBox 7"/>
          <p:cNvSpPr txBox="1"/>
          <p:nvPr/>
        </p:nvSpPr>
        <p:spPr>
          <a:xfrm>
            <a:off x="357158" y="4071942"/>
            <a:ext cx="1917513" cy="369332"/>
          </a:xfrm>
          <a:prstGeom prst="rect">
            <a:avLst/>
          </a:prstGeom>
          <a:noFill/>
        </p:spPr>
        <p:txBody>
          <a:bodyPr wrap="none" rtlCol="0">
            <a:spAutoFit/>
          </a:bodyPr>
          <a:lstStyle/>
          <a:p>
            <a:r>
              <a:rPr lang="zh-CN" altLang="en-US" dirty="0" smtClean="0"/>
              <a:t>表</a:t>
            </a:r>
            <a:r>
              <a:rPr lang="en-US" altLang="zh-CN" dirty="0" smtClean="0"/>
              <a:t>4</a:t>
            </a:r>
            <a:r>
              <a:rPr lang="zh-CN" altLang="en-US" dirty="0" smtClean="0"/>
              <a:t>边长观测成果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P spid="8" grpId="0" build="allAtOnce"/>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642918"/>
            <a:ext cx="6005170" cy="923330"/>
          </a:xfrm>
          <a:prstGeom prst="rect">
            <a:avLst/>
          </a:prstGeom>
          <a:noFill/>
        </p:spPr>
        <p:txBody>
          <a:bodyPr wrap="none" rtlCol="0">
            <a:spAutoFit/>
          </a:bodyPr>
          <a:lstStyle/>
          <a:p>
            <a:r>
              <a:rPr lang="zh-CN" altLang="en-US" dirty="0" smtClean="0"/>
              <a:t>计算步骤：</a:t>
            </a:r>
            <a:endParaRPr lang="en-US" altLang="zh-CN" dirty="0" smtClean="0"/>
          </a:p>
          <a:p>
            <a:r>
              <a:rPr lang="zh-CN" altLang="en-US" dirty="0" smtClean="0"/>
              <a:t>（</a:t>
            </a:r>
            <a:r>
              <a:rPr lang="en-US" altLang="zh-CN" dirty="0" smtClean="0"/>
              <a:t>1</a:t>
            </a:r>
            <a:r>
              <a:rPr lang="zh-CN" altLang="en-US" dirty="0" smtClean="0"/>
              <a:t>）按</a:t>
            </a:r>
            <a:r>
              <a:rPr lang="en-US" altLang="zh-CN" dirty="0" smtClean="0"/>
              <a:t>24</a:t>
            </a:r>
            <a:r>
              <a:rPr lang="zh-CN" altLang="en-US" dirty="0" smtClean="0"/>
              <a:t>式求出</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各形变观测点的坐标位移公式；</a:t>
            </a:r>
            <a:endParaRPr lang="en-US" altLang="zh-CN" dirty="0" smtClean="0"/>
          </a:p>
          <a:p>
            <a:r>
              <a:rPr lang="zh-CN" altLang="en-US" dirty="0" smtClean="0"/>
              <a:t>（</a:t>
            </a:r>
            <a:r>
              <a:rPr lang="en-US" altLang="zh-CN" dirty="0" smtClean="0"/>
              <a:t>2</a:t>
            </a:r>
            <a:r>
              <a:rPr lang="zh-CN" altLang="en-US" dirty="0" smtClean="0"/>
              <a:t>）按上式计算出</a:t>
            </a:r>
            <a:r>
              <a:rPr lang="en-US" altLang="zh-CN" dirty="0" smtClean="0"/>
              <a:t>1975</a:t>
            </a:r>
            <a:r>
              <a:rPr lang="zh-CN" altLang="en-US" dirty="0" smtClean="0"/>
              <a:t>年相对</a:t>
            </a:r>
            <a:r>
              <a:rPr lang="en-US" altLang="zh-CN" dirty="0" smtClean="0"/>
              <a:t>1974</a:t>
            </a:r>
            <a:r>
              <a:rPr lang="zh-CN" altLang="en-US" dirty="0" smtClean="0"/>
              <a:t>年的坐标位移量。</a:t>
            </a:r>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428604"/>
            <a:ext cx="8634095" cy="2031325"/>
          </a:xfrm>
          <a:prstGeom prst="rect">
            <a:avLst/>
          </a:prstGeom>
          <a:noFill/>
        </p:spPr>
        <p:txBody>
          <a:bodyPr wrap="none" rtlCol="0">
            <a:spAutoFit/>
          </a:bodyPr>
          <a:lstStyle/>
          <a:p>
            <a:r>
              <a:rPr lang="zh-CN" altLang="en-US" dirty="0" smtClean="0"/>
              <a:t>断层水平运动量的计算</a:t>
            </a:r>
            <a:endParaRPr lang="en-US" altLang="zh-CN" dirty="0" smtClean="0"/>
          </a:p>
          <a:p>
            <a:r>
              <a:rPr lang="en-US" altLang="zh-CN" dirty="0" smtClean="0"/>
              <a:t>1</a:t>
            </a:r>
            <a:r>
              <a:rPr lang="zh-CN" altLang="en-US" dirty="0" smtClean="0"/>
              <a:t>、用一条跨断层测线的长度和高差变化计算断层水平运动量</a:t>
            </a:r>
            <a:endParaRPr lang="en-US" altLang="zh-CN" dirty="0" smtClean="0"/>
          </a:p>
          <a:p>
            <a:r>
              <a:rPr lang="en-US" altLang="zh-CN" dirty="0" smtClean="0"/>
              <a:t>       </a:t>
            </a:r>
            <a:r>
              <a:rPr lang="zh-CN" altLang="en-US" dirty="0" smtClean="0"/>
              <a:t>断层两盘沿断层线方向发生的搓动称为断层的水平运动。布设跨断层斜交测线，</a:t>
            </a:r>
            <a:endParaRPr lang="en-US" altLang="zh-CN" dirty="0" smtClean="0"/>
          </a:p>
          <a:p>
            <a:r>
              <a:rPr lang="zh-CN" altLang="en-US" dirty="0" smtClean="0"/>
              <a:t>通过测线的长度变化和测线两端点的高差变化，可以灵敏地反映断层的水平运动。</a:t>
            </a:r>
            <a:endParaRPr lang="en-US" altLang="zh-CN" dirty="0" smtClean="0"/>
          </a:p>
          <a:p>
            <a:r>
              <a:rPr lang="en-US" altLang="zh-CN" dirty="0" smtClean="0"/>
              <a:t>       </a:t>
            </a:r>
            <a:r>
              <a:rPr lang="zh-CN" altLang="en-US" dirty="0" smtClean="0"/>
              <a:t>设在一个倾角为</a:t>
            </a:r>
            <a:r>
              <a:rPr lang="el-GR" altLang="zh-CN" dirty="0" smtClean="0"/>
              <a:t>β</a:t>
            </a:r>
            <a:r>
              <a:rPr lang="zh-CN" altLang="en-US" dirty="0" smtClean="0"/>
              <a:t>的断层两盘上，布设一条斜交测线，其与断层的交角为</a:t>
            </a:r>
            <a:r>
              <a:rPr lang="el-GR" altLang="zh-CN" dirty="0" smtClean="0"/>
              <a:t>α</a:t>
            </a:r>
            <a:r>
              <a:rPr lang="zh-CN" altLang="en-US" dirty="0" smtClean="0"/>
              <a:t>。</a:t>
            </a:r>
            <a:r>
              <a:rPr lang="el-GR" altLang="zh-CN" dirty="0" smtClean="0"/>
              <a:t>α</a:t>
            </a:r>
            <a:r>
              <a:rPr lang="zh-CN" altLang="en-US" dirty="0" smtClean="0"/>
              <a:t>是</a:t>
            </a:r>
            <a:endParaRPr lang="en-US" altLang="zh-CN" dirty="0" smtClean="0"/>
          </a:p>
          <a:p>
            <a:r>
              <a:rPr lang="zh-CN" altLang="en-US" dirty="0" smtClean="0"/>
              <a:t>以断层线为起算边，顺时针转到测线所得的角度，并且</a:t>
            </a:r>
            <a:r>
              <a:rPr lang="en-US" altLang="zh-CN" dirty="0" smtClean="0"/>
              <a:t>0</a:t>
            </a:r>
            <a:r>
              <a:rPr lang="zh-CN" altLang="en-US" dirty="0" smtClean="0"/>
              <a:t>＜</a:t>
            </a:r>
            <a:r>
              <a:rPr lang="el-GR" altLang="zh-CN" dirty="0" smtClean="0"/>
              <a:t>α</a:t>
            </a:r>
            <a:r>
              <a:rPr lang="zh-CN" altLang="el-GR" dirty="0" smtClean="0"/>
              <a:t>＜</a:t>
            </a:r>
            <a:r>
              <a:rPr lang="en-US" altLang="zh-CN" dirty="0" smtClean="0"/>
              <a:t>180°</a:t>
            </a:r>
            <a:r>
              <a:rPr lang="zh-CN" altLang="en-US" dirty="0" smtClean="0"/>
              <a:t>，如下图所示。</a:t>
            </a:r>
            <a:endParaRPr lang="en-US" altLang="zh-CN" dirty="0" smtClean="0"/>
          </a:p>
          <a:p>
            <a:r>
              <a:rPr lang="zh-CN" altLang="en-US" dirty="0" smtClean="0"/>
              <a:t>选取位于断层下盘的</a:t>
            </a:r>
            <a:r>
              <a:rPr lang="en-US" altLang="zh-CN" dirty="0" smtClean="0"/>
              <a:t>A</a:t>
            </a:r>
            <a:r>
              <a:rPr lang="zh-CN" altLang="en-US" dirty="0" smtClean="0"/>
              <a:t>点作为固定参考点，</a:t>
            </a:r>
            <a:r>
              <a:rPr lang="en-US" altLang="zh-CN" dirty="0" smtClean="0"/>
              <a:t>P</a:t>
            </a:r>
            <a:r>
              <a:rPr lang="zh-CN" altLang="en-US" dirty="0" smtClean="0"/>
              <a:t>点位于断层上盘。</a:t>
            </a:r>
            <a:endParaRPr lang="zh-CN" altLang="en-US" dirty="0"/>
          </a:p>
        </p:txBody>
      </p:sp>
      <p:pic>
        <p:nvPicPr>
          <p:cNvPr id="5122" name="Picture 2"/>
          <p:cNvPicPr>
            <a:picLocks noChangeAspect="1" noChangeArrowheads="1"/>
          </p:cNvPicPr>
          <p:nvPr/>
        </p:nvPicPr>
        <p:blipFill>
          <a:blip r:embed="rId3" cstate="print"/>
          <a:srcRect r="51064" b="7399"/>
          <a:stretch>
            <a:fillRect/>
          </a:stretch>
        </p:blipFill>
        <p:spPr bwMode="auto">
          <a:xfrm>
            <a:off x="6286512" y="2786058"/>
            <a:ext cx="2357454" cy="3571900"/>
          </a:xfrm>
          <a:prstGeom prst="rect">
            <a:avLst/>
          </a:prstGeom>
          <a:noFill/>
          <a:ln>
            <a:noFill/>
          </a:ln>
        </p:spPr>
      </p:pic>
      <p:sp>
        <p:nvSpPr>
          <p:cNvPr id="6" name="TextBox 5"/>
          <p:cNvSpPr txBox="1"/>
          <p:nvPr/>
        </p:nvSpPr>
        <p:spPr>
          <a:xfrm>
            <a:off x="357158" y="2857496"/>
            <a:ext cx="5715008" cy="1477328"/>
          </a:xfrm>
          <a:prstGeom prst="rect">
            <a:avLst/>
          </a:prstGeom>
          <a:noFill/>
        </p:spPr>
        <p:txBody>
          <a:bodyPr wrap="square" rtlCol="0">
            <a:spAutoFit/>
          </a:bodyPr>
          <a:lstStyle/>
          <a:p>
            <a:r>
              <a:rPr lang="zh-CN" altLang="en-US" dirty="0" smtClean="0"/>
              <a:t>如果在复测时，测线两端的高差不变，测线伸长了</a:t>
            </a:r>
            <a:r>
              <a:rPr lang="el-GR" altLang="zh-CN" dirty="0" smtClean="0"/>
              <a:t>Δ</a:t>
            </a:r>
            <a:r>
              <a:rPr lang="en-US" altLang="zh-CN" dirty="0" smtClean="0"/>
              <a:t>L</a:t>
            </a:r>
            <a:r>
              <a:rPr lang="zh-CN" altLang="en-US" dirty="0" smtClean="0"/>
              <a:t>，此时断层呈右旋运动，</a:t>
            </a:r>
            <a:r>
              <a:rPr lang="en-US" altLang="zh-CN" dirty="0" smtClean="0"/>
              <a:t>P</a:t>
            </a:r>
            <a:r>
              <a:rPr lang="zh-CN" altLang="en-US" dirty="0" smtClean="0"/>
              <a:t>点应移到以</a:t>
            </a:r>
            <a:r>
              <a:rPr lang="en-US" altLang="zh-CN" dirty="0" smtClean="0"/>
              <a:t>A</a:t>
            </a:r>
            <a:r>
              <a:rPr lang="zh-CN" altLang="en-US" dirty="0" smtClean="0"/>
              <a:t>点为圆心，以</a:t>
            </a:r>
            <a:r>
              <a:rPr lang="en-US" altLang="zh-CN" dirty="0" smtClean="0"/>
              <a:t>AP+</a:t>
            </a:r>
            <a:r>
              <a:rPr lang="el-GR" altLang="zh-CN" dirty="0" smtClean="0"/>
              <a:t> Δ</a:t>
            </a:r>
            <a:r>
              <a:rPr lang="en-US" altLang="zh-CN" dirty="0" smtClean="0"/>
              <a:t>L</a:t>
            </a:r>
            <a:r>
              <a:rPr lang="zh-CN" altLang="en-US" dirty="0" smtClean="0"/>
              <a:t>为半径的圆弧</a:t>
            </a:r>
            <a:r>
              <a:rPr lang="en-US" altLang="zh-CN" dirty="0" smtClean="0"/>
              <a:t>BC</a:t>
            </a:r>
            <a:r>
              <a:rPr lang="zh-CN" altLang="en-US" dirty="0" smtClean="0"/>
              <a:t>上的</a:t>
            </a:r>
            <a:r>
              <a:rPr lang="en-US" altLang="zh-CN" dirty="0" smtClean="0"/>
              <a:t>C</a:t>
            </a:r>
            <a:r>
              <a:rPr lang="zh-CN" altLang="en-US" dirty="0" smtClean="0"/>
              <a:t>点。因为</a:t>
            </a:r>
            <a:r>
              <a:rPr lang="en-US" altLang="zh-CN" dirty="0" smtClean="0"/>
              <a:t>PC</a:t>
            </a:r>
            <a:r>
              <a:rPr lang="zh-CN" altLang="en-US" dirty="0" smtClean="0"/>
              <a:t>是平行于断层线的，所以称</a:t>
            </a:r>
            <a:r>
              <a:rPr lang="en-US" altLang="zh-CN" dirty="0" smtClean="0"/>
              <a:t>PC</a:t>
            </a:r>
            <a:r>
              <a:rPr lang="zh-CN" altLang="en-US" dirty="0" smtClean="0"/>
              <a:t>为断层水平扭动量。由图（</a:t>
            </a:r>
            <a:r>
              <a:rPr lang="en-US" altLang="zh-CN" dirty="0" smtClean="0"/>
              <a:t>a</a:t>
            </a:r>
            <a:r>
              <a:rPr lang="zh-CN" altLang="en-US" dirty="0" smtClean="0"/>
              <a:t>）可求得水平运动量为</a:t>
            </a:r>
            <a:endParaRPr lang="zh-CN" altLang="en-US" dirty="0"/>
          </a:p>
        </p:txBody>
      </p:sp>
      <p:graphicFrame>
        <p:nvGraphicFramePr>
          <p:cNvPr id="7" name="对象 6"/>
          <p:cNvGraphicFramePr>
            <a:graphicFrameLocks noChangeAspect="1"/>
          </p:cNvGraphicFramePr>
          <p:nvPr/>
        </p:nvGraphicFramePr>
        <p:xfrm>
          <a:off x="1714480" y="4500570"/>
          <a:ext cx="2857520" cy="732092"/>
        </p:xfrm>
        <a:graphic>
          <a:graphicData uri="http://schemas.openxmlformats.org/presentationml/2006/ole">
            <mc:AlternateContent xmlns:mc="http://schemas.openxmlformats.org/markup-compatibility/2006">
              <mc:Choice xmlns:v="urn:schemas-microsoft-com:vml" Requires="v">
                <p:oleObj spid="_x0000_s72711" name="Equation" r:id="rId4" imgW="1536480" imgH="393480" progId="Equation.3">
                  <p:embed/>
                </p:oleObj>
              </mc:Choice>
              <mc:Fallback>
                <p:oleObj name="Equation" r:id="rId4" imgW="153648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480" y="4500570"/>
                        <a:ext cx="2857520" cy="7320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l="57833" t="3704" r="3612"/>
          <a:stretch>
            <a:fillRect/>
          </a:stretch>
        </p:blipFill>
        <p:spPr bwMode="auto">
          <a:xfrm>
            <a:off x="6929454" y="357166"/>
            <a:ext cx="1857388" cy="3714415"/>
          </a:xfrm>
          <a:prstGeom prst="rect">
            <a:avLst/>
          </a:prstGeom>
          <a:noFill/>
          <a:ln>
            <a:noFill/>
          </a:ln>
        </p:spPr>
      </p:pic>
      <p:sp>
        <p:nvSpPr>
          <p:cNvPr id="3" name="TextBox 2"/>
          <p:cNvSpPr txBox="1"/>
          <p:nvPr/>
        </p:nvSpPr>
        <p:spPr>
          <a:xfrm>
            <a:off x="0" y="428604"/>
            <a:ext cx="6837128" cy="1754326"/>
          </a:xfrm>
          <a:prstGeom prst="rect">
            <a:avLst/>
          </a:prstGeom>
          <a:noFill/>
        </p:spPr>
        <p:txBody>
          <a:bodyPr wrap="none" rtlCol="0">
            <a:spAutoFit/>
          </a:bodyPr>
          <a:lstStyle/>
          <a:p>
            <a:r>
              <a:rPr lang="zh-CN" altLang="en-US" dirty="0" smtClean="0"/>
              <a:t>如果复测时，测线长度不变，高差变化了</a:t>
            </a:r>
            <a:r>
              <a:rPr lang="el-GR" altLang="zh-CN" dirty="0" smtClean="0"/>
              <a:t>Δ</a:t>
            </a:r>
            <a:r>
              <a:rPr lang="en-US" altLang="zh-CN" dirty="0" smtClean="0"/>
              <a:t>h</a:t>
            </a:r>
            <a:r>
              <a:rPr lang="zh-CN" altLang="en-US" dirty="0" smtClean="0"/>
              <a:t>，规定上盘上升，</a:t>
            </a:r>
            <a:r>
              <a:rPr lang="el-GR" altLang="zh-CN" dirty="0" smtClean="0"/>
              <a:t> Δ</a:t>
            </a:r>
            <a:r>
              <a:rPr lang="en-US" altLang="zh-CN" dirty="0" smtClean="0"/>
              <a:t>h</a:t>
            </a:r>
          </a:p>
          <a:p>
            <a:r>
              <a:rPr lang="zh-CN" altLang="en-US" dirty="0" smtClean="0"/>
              <a:t>为正，上盘下降</a:t>
            </a:r>
            <a:r>
              <a:rPr lang="el-GR" altLang="zh-CN" dirty="0" smtClean="0"/>
              <a:t>Δ</a:t>
            </a:r>
            <a:r>
              <a:rPr lang="en-US" altLang="zh-CN" dirty="0" smtClean="0"/>
              <a:t>h</a:t>
            </a:r>
            <a:r>
              <a:rPr lang="zh-CN" altLang="en-US" dirty="0" smtClean="0"/>
              <a:t>为负。因为</a:t>
            </a:r>
            <a:r>
              <a:rPr lang="en-US" altLang="zh-CN" dirty="0" smtClean="0"/>
              <a:t>A</a:t>
            </a:r>
            <a:r>
              <a:rPr lang="zh-CN" altLang="en-US" dirty="0" smtClean="0"/>
              <a:t>点是固定的，</a:t>
            </a:r>
            <a:r>
              <a:rPr lang="en-US" altLang="zh-CN" dirty="0" smtClean="0"/>
              <a:t>AP</a:t>
            </a:r>
            <a:r>
              <a:rPr lang="zh-CN" altLang="en-US" dirty="0" smtClean="0"/>
              <a:t>长度不变，故</a:t>
            </a:r>
            <a:r>
              <a:rPr lang="en-US" altLang="zh-CN" dirty="0" smtClean="0"/>
              <a:t>P</a:t>
            </a:r>
            <a:r>
              <a:rPr lang="zh-CN" altLang="en-US" dirty="0" smtClean="0"/>
              <a:t>点</a:t>
            </a:r>
            <a:endParaRPr lang="en-US" altLang="zh-CN" dirty="0" smtClean="0"/>
          </a:p>
          <a:p>
            <a:r>
              <a:rPr lang="zh-CN" altLang="en-US" dirty="0" smtClean="0"/>
              <a:t>应移到以</a:t>
            </a:r>
            <a:r>
              <a:rPr lang="en-US" altLang="zh-CN" dirty="0" smtClean="0"/>
              <a:t>A</a:t>
            </a:r>
            <a:r>
              <a:rPr lang="zh-CN" altLang="en-US" dirty="0" smtClean="0"/>
              <a:t>点为圆心，</a:t>
            </a:r>
            <a:r>
              <a:rPr lang="en-US" altLang="zh-CN" dirty="0" smtClean="0"/>
              <a:t>AP</a:t>
            </a:r>
            <a:r>
              <a:rPr lang="zh-CN" altLang="en-US" dirty="0" smtClean="0"/>
              <a:t>为半径的圆弧上，如图（</a:t>
            </a:r>
            <a:r>
              <a:rPr lang="en-US" altLang="zh-CN" dirty="0" smtClean="0"/>
              <a:t>b</a:t>
            </a:r>
            <a:r>
              <a:rPr lang="zh-CN" altLang="en-US" dirty="0" smtClean="0"/>
              <a:t>）所示。由于</a:t>
            </a:r>
            <a:endParaRPr lang="en-US" altLang="zh-CN" dirty="0" smtClean="0"/>
          </a:p>
          <a:p>
            <a:r>
              <a:rPr lang="zh-CN" altLang="en-US" dirty="0" smtClean="0"/>
              <a:t>上盘沿断层倾角上升了</a:t>
            </a:r>
            <a:r>
              <a:rPr lang="el-GR" altLang="zh-CN" dirty="0" smtClean="0"/>
              <a:t>Δ</a:t>
            </a:r>
            <a:r>
              <a:rPr lang="en-US" altLang="zh-CN" dirty="0" smtClean="0"/>
              <a:t>h</a:t>
            </a:r>
            <a:r>
              <a:rPr lang="zh-CN" altLang="en-US" dirty="0" smtClean="0"/>
              <a:t>，则</a:t>
            </a:r>
            <a:r>
              <a:rPr lang="en-US" altLang="zh-CN" dirty="0" smtClean="0"/>
              <a:t>P ′</a:t>
            </a:r>
            <a:r>
              <a:rPr lang="zh-CN" altLang="en-US" dirty="0" smtClean="0"/>
              <a:t>点应移至</a:t>
            </a:r>
            <a:r>
              <a:rPr lang="en-US" altLang="zh-CN" dirty="0" smtClean="0"/>
              <a:t>B′</a:t>
            </a:r>
            <a:r>
              <a:rPr lang="zh-CN" altLang="en-US" dirty="0" smtClean="0"/>
              <a:t>点，故应在平面图要垂</a:t>
            </a:r>
            <a:endParaRPr lang="en-US" altLang="zh-CN" dirty="0" smtClean="0"/>
          </a:p>
          <a:p>
            <a:r>
              <a:rPr lang="zh-CN" altLang="en-US" dirty="0" smtClean="0"/>
              <a:t>直于</a:t>
            </a:r>
            <a:r>
              <a:rPr lang="en-US" altLang="zh-CN" dirty="0" smtClean="0"/>
              <a:t>BC</a:t>
            </a:r>
            <a:r>
              <a:rPr lang="zh-CN" altLang="en-US" dirty="0" smtClean="0"/>
              <a:t>，由于</a:t>
            </a:r>
            <a:r>
              <a:rPr lang="en-US" altLang="zh-CN" dirty="0" smtClean="0"/>
              <a:t>BC</a:t>
            </a:r>
            <a:r>
              <a:rPr lang="zh-CN" altLang="en-US" dirty="0" smtClean="0"/>
              <a:t>平行于断层线，故称</a:t>
            </a:r>
            <a:r>
              <a:rPr lang="en-US" altLang="zh-CN" dirty="0" smtClean="0"/>
              <a:t>BC</a:t>
            </a:r>
            <a:r>
              <a:rPr lang="zh-CN" altLang="en-US" dirty="0" smtClean="0"/>
              <a:t>为断层水平运动量。</a:t>
            </a:r>
            <a:endParaRPr lang="en-US" altLang="zh-CN" dirty="0" smtClean="0"/>
          </a:p>
          <a:p>
            <a:r>
              <a:rPr lang="en-US" altLang="zh-CN" dirty="0" smtClean="0"/>
              <a:t> </a:t>
            </a:r>
            <a:r>
              <a:rPr lang="zh-CN" altLang="en-US" dirty="0" smtClean="0"/>
              <a:t>在剖面图上，由</a:t>
            </a:r>
            <a:r>
              <a:rPr lang="el-GR" altLang="zh-CN" dirty="0" smtClean="0"/>
              <a:t>Δ</a:t>
            </a:r>
            <a:r>
              <a:rPr lang="en-US" altLang="zh-CN" dirty="0" smtClean="0"/>
              <a:t>B ′ C ′ P ′</a:t>
            </a:r>
            <a:r>
              <a:rPr lang="zh-CN" altLang="en-US" dirty="0" smtClean="0"/>
              <a:t>知</a:t>
            </a:r>
            <a:endParaRPr lang="zh-CN" altLang="en-US" dirty="0"/>
          </a:p>
        </p:txBody>
      </p:sp>
      <p:graphicFrame>
        <p:nvGraphicFramePr>
          <p:cNvPr id="4" name="对象 3"/>
          <p:cNvGraphicFramePr>
            <a:graphicFrameLocks noChangeAspect="1"/>
          </p:cNvGraphicFramePr>
          <p:nvPr/>
        </p:nvGraphicFramePr>
        <p:xfrm>
          <a:off x="2428860" y="2214554"/>
          <a:ext cx="1428760" cy="604476"/>
        </p:xfrm>
        <a:graphic>
          <a:graphicData uri="http://schemas.openxmlformats.org/presentationml/2006/ole">
            <mc:AlternateContent xmlns:mc="http://schemas.openxmlformats.org/markup-compatibility/2006">
              <mc:Choice xmlns:v="urn:schemas-microsoft-com:vml" Requires="v">
                <p:oleObj spid="_x0000_s73745" name="Equation" r:id="rId4" imgW="990360" imgH="419040" progId="Equation.3">
                  <p:embed/>
                </p:oleObj>
              </mc:Choice>
              <mc:Fallback>
                <p:oleObj name="Equation" r:id="rId4" imgW="990360" imgH="419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60" y="2214554"/>
                        <a:ext cx="1428760" cy="604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428596" y="3214686"/>
            <a:ext cx="8770350" cy="1754326"/>
          </a:xfrm>
          <a:prstGeom prst="rect">
            <a:avLst/>
          </a:prstGeom>
          <a:noFill/>
        </p:spPr>
        <p:txBody>
          <a:bodyPr wrap="none" rtlCol="0">
            <a:spAutoFit/>
          </a:bodyPr>
          <a:lstStyle/>
          <a:p>
            <a:r>
              <a:rPr lang="zh-CN" altLang="en-US" dirty="0" smtClean="0"/>
              <a:t>在平面图上，由</a:t>
            </a:r>
            <a:r>
              <a:rPr lang="el-GR" altLang="zh-CN" dirty="0" smtClean="0"/>
              <a:t>Δ</a:t>
            </a:r>
            <a:r>
              <a:rPr lang="en-US" altLang="zh-CN" dirty="0" smtClean="0"/>
              <a:t>PBC</a:t>
            </a:r>
            <a:r>
              <a:rPr lang="zh-CN" altLang="en-US" dirty="0" smtClean="0"/>
              <a:t>得</a:t>
            </a:r>
            <a:endParaRPr lang="en-US" altLang="zh-CN" dirty="0" smtClean="0"/>
          </a:p>
          <a:p>
            <a:r>
              <a:rPr lang="en-US" altLang="zh-CN" dirty="0" smtClean="0"/>
              <a:t>                                             BC=PC</a:t>
            </a:r>
            <a:r>
              <a:rPr lang="zh-CN" altLang="en-US" dirty="0" smtClean="0"/>
              <a:t>*</a:t>
            </a:r>
            <a:r>
              <a:rPr lang="en-US" altLang="zh-CN" dirty="0" err="1" smtClean="0"/>
              <a:t>tg</a:t>
            </a:r>
            <a:r>
              <a:rPr lang="el-GR" altLang="zh-CN" dirty="0" smtClean="0"/>
              <a:t>α</a:t>
            </a:r>
            <a:r>
              <a:rPr lang="zh-CN" altLang="en-US" dirty="0" smtClean="0"/>
              <a:t>（</a:t>
            </a:r>
            <a:r>
              <a:rPr lang="en-US" altLang="zh-CN" dirty="0" smtClean="0"/>
              <a:t>27</a:t>
            </a:r>
            <a:r>
              <a:rPr lang="zh-CN" altLang="en-US" dirty="0" smtClean="0"/>
              <a:t>）</a:t>
            </a:r>
            <a:endParaRPr lang="en-US" altLang="zh-CN" dirty="0" smtClean="0"/>
          </a:p>
          <a:p>
            <a:r>
              <a:rPr lang="zh-CN" altLang="en-US" dirty="0" smtClean="0"/>
              <a:t>由于</a:t>
            </a:r>
            <a:r>
              <a:rPr lang="en-US" altLang="zh-CN" dirty="0" smtClean="0"/>
              <a:t>PC=P ′ C ′</a:t>
            </a:r>
            <a:r>
              <a:rPr lang="zh-CN" altLang="en-US" dirty="0" smtClean="0"/>
              <a:t>，所以</a:t>
            </a:r>
            <a:r>
              <a:rPr lang="en-US" altLang="zh-CN" dirty="0" smtClean="0"/>
              <a:t>BC</a:t>
            </a:r>
            <a:r>
              <a:rPr lang="zh-CN" altLang="en-US" dirty="0" smtClean="0"/>
              <a:t>为</a:t>
            </a:r>
            <a:endParaRPr lang="en-US" altLang="zh-CN" dirty="0" smtClean="0"/>
          </a:p>
          <a:p>
            <a:r>
              <a:rPr lang="en-US" altLang="zh-CN" dirty="0" smtClean="0"/>
              <a:t>                                              BC=</a:t>
            </a:r>
            <a:r>
              <a:rPr lang="el-GR" altLang="zh-CN" dirty="0" smtClean="0"/>
              <a:t> Δ</a:t>
            </a:r>
            <a:r>
              <a:rPr lang="en-US" altLang="zh-CN" dirty="0" smtClean="0"/>
              <a:t>h/</a:t>
            </a:r>
            <a:r>
              <a:rPr lang="en-US" altLang="zh-CN" dirty="0" err="1" smtClean="0"/>
              <a:t>tg</a:t>
            </a:r>
            <a:r>
              <a:rPr lang="el-GR" altLang="zh-CN" dirty="0" smtClean="0"/>
              <a:t>β</a:t>
            </a:r>
            <a:r>
              <a:rPr lang="en-US" altLang="zh-CN" dirty="0" smtClean="0"/>
              <a:t>*</a:t>
            </a:r>
            <a:r>
              <a:rPr lang="en-US" altLang="zh-CN" dirty="0" err="1" smtClean="0"/>
              <a:t>tg</a:t>
            </a:r>
            <a:r>
              <a:rPr lang="el-GR" altLang="zh-CN" dirty="0" smtClean="0"/>
              <a:t> α</a:t>
            </a:r>
            <a:r>
              <a:rPr lang="zh-CN" altLang="en-US" dirty="0" smtClean="0"/>
              <a:t>（</a:t>
            </a:r>
            <a:r>
              <a:rPr lang="en-US" altLang="zh-CN" dirty="0" smtClean="0"/>
              <a:t>28</a:t>
            </a:r>
            <a:r>
              <a:rPr lang="zh-CN" altLang="en-US" dirty="0" smtClean="0"/>
              <a:t>）</a:t>
            </a:r>
            <a:endParaRPr lang="en-US" altLang="zh-CN" dirty="0" smtClean="0"/>
          </a:p>
          <a:p>
            <a:r>
              <a:rPr lang="zh-CN" altLang="en-US" dirty="0" smtClean="0"/>
              <a:t>当测线长度变化了</a:t>
            </a:r>
            <a:r>
              <a:rPr lang="el-GR" altLang="zh-CN" dirty="0" smtClean="0"/>
              <a:t>Δ</a:t>
            </a:r>
            <a:r>
              <a:rPr lang="en-US" altLang="zh-CN" dirty="0" smtClean="0"/>
              <a:t>L</a:t>
            </a:r>
            <a:r>
              <a:rPr lang="zh-CN" altLang="en-US" dirty="0" smtClean="0"/>
              <a:t>，高差变化了</a:t>
            </a:r>
            <a:r>
              <a:rPr lang="el-GR" altLang="zh-CN" dirty="0" smtClean="0"/>
              <a:t>Δ</a:t>
            </a:r>
            <a:r>
              <a:rPr lang="en-US" altLang="zh-CN" dirty="0" smtClean="0"/>
              <a:t>h</a:t>
            </a:r>
            <a:r>
              <a:rPr lang="zh-CN" altLang="en-US" dirty="0" smtClean="0"/>
              <a:t>时，联合</a:t>
            </a:r>
            <a:r>
              <a:rPr lang="en-US" altLang="zh-CN" dirty="0" smtClean="0"/>
              <a:t>25</a:t>
            </a:r>
            <a:r>
              <a:rPr lang="zh-CN" altLang="en-US" dirty="0" smtClean="0"/>
              <a:t>、</a:t>
            </a:r>
            <a:r>
              <a:rPr lang="en-US" altLang="zh-CN" dirty="0" smtClean="0"/>
              <a:t>28</a:t>
            </a:r>
            <a:r>
              <a:rPr lang="zh-CN" altLang="en-US" dirty="0" smtClean="0"/>
              <a:t>式可得断层水平运动量</a:t>
            </a:r>
            <a:r>
              <a:rPr lang="el-GR" altLang="zh-CN" dirty="0" smtClean="0"/>
              <a:t>Δ</a:t>
            </a:r>
            <a:r>
              <a:rPr lang="en-US" altLang="zh-CN" dirty="0" smtClean="0"/>
              <a:t>d</a:t>
            </a:r>
            <a:r>
              <a:rPr lang="zh-CN" altLang="en-US" dirty="0" smtClean="0"/>
              <a:t>的计算</a:t>
            </a:r>
            <a:endParaRPr lang="en-US" altLang="zh-CN" dirty="0" smtClean="0"/>
          </a:p>
          <a:p>
            <a:r>
              <a:rPr lang="zh-CN" altLang="en-US" dirty="0" smtClean="0"/>
              <a:t>公式为</a:t>
            </a:r>
            <a:endParaRPr lang="zh-CN" altLang="en-US" dirty="0"/>
          </a:p>
        </p:txBody>
      </p:sp>
      <p:graphicFrame>
        <p:nvGraphicFramePr>
          <p:cNvPr id="6" name="对象 5"/>
          <p:cNvGraphicFramePr>
            <a:graphicFrameLocks noChangeAspect="1"/>
          </p:cNvGraphicFramePr>
          <p:nvPr/>
        </p:nvGraphicFramePr>
        <p:xfrm>
          <a:off x="2214547" y="4786322"/>
          <a:ext cx="2881332" cy="617428"/>
        </p:xfrm>
        <a:graphic>
          <a:graphicData uri="http://schemas.openxmlformats.org/presentationml/2006/ole">
            <mc:AlternateContent xmlns:mc="http://schemas.openxmlformats.org/markup-compatibility/2006">
              <mc:Choice xmlns:v="urn:schemas-microsoft-com:vml" Requires="v">
                <p:oleObj spid="_x0000_s73746" name="Equation" r:id="rId6" imgW="1955520" imgH="419040" progId="Equation.3">
                  <p:embed/>
                </p:oleObj>
              </mc:Choice>
              <mc:Fallback>
                <p:oleObj name="Equation" r:id="rId6" imgW="1955520" imgH="4190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47" y="4786322"/>
                        <a:ext cx="2881332" cy="617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500034" y="5715016"/>
            <a:ext cx="7992894" cy="369332"/>
          </a:xfrm>
          <a:prstGeom prst="rect">
            <a:avLst/>
          </a:prstGeom>
          <a:noFill/>
        </p:spPr>
        <p:txBody>
          <a:bodyPr wrap="none" rtlCol="0">
            <a:spAutoFit/>
          </a:bodyPr>
          <a:lstStyle/>
          <a:p>
            <a:r>
              <a:rPr lang="zh-CN" altLang="en-US" dirty="0" smtClean="0"/>
              <a:t>当</a:t>
            </a:r>
            <a:r>
              <a:rPr lang="el-GR" altLang="zh-CN" dirty="0" smtClean="0"/>
              <a:t>Δ</a:t>
            </a:r>
            <a:r>
              <a:rPr lang="en-US" altLang="zh-CN" dirty="0" smtClean="0"/>
              <a:t>d </a:t>
            </a:r>
            <a:r>
              <a:rPr lang="zh-CN" altLang="en-US" dirty="0" smtClean="0"/>
              <a:t>＞</a:t>
            </a:r>
            <a:r>
              <a:rPr lang="en-US" altLang="zh-CN" dirty="0" smtClean="0"/>
              <a:t>0</a:t>
            </a:r>
            <a:r>
              <a:rPr lang="zh-CN" altLang="en-US" dirty="0" smtClean="0"/>
              <a:t>是，断层呈右旋运动，反之呈左旋运动。断层年平均水平运动速率为</a:t>
            </a:r>
            <a:endParaRPr lang="zh-CN" altLang="en-US" dirty="0"/>
          </a:p>
        </p:txBody>
      </p:sp>
      <p:graphicFrame>
        <p:nvGraphicFramePr>
          <p:cNvPr id="8" name="对象 7"/>
          <p:cNvGraphicFramePr>
            <a:graphicFrameLocks noChangeAspect="1"/>
          </p:cNvGraphicFramePr>
          <p:nvPr/>
        </p:nvGraphicFramePr>
        <p:xfrm>
          <a:off x="3428992" y="6072205"/>
          <a:ext cx="1643074" cy="427423"/>
        </p:xfrm>
        <a:graphic>
          <a:graphicData uri="http://schemas.openxmlformats.org/presentationml/2006/ole">
            <mc:AlternateContent xmlns:mc="http://schemas.openxmlformats.org/markup-compatibility/2006">
              <mc:Choice xmlns:v="urn:schemas-microsoft-com:vml" Requires="v">
                <p:oleObj spid="_x0000_s73747" name="Equation" r:id="rId8" imgW="939600" imgH="203040" progId="Equation.3">
                  <p:embed/>
                </p:oleObj>
              </mc:Choice>
              <mc:Fallback>
                <p:oleObj name="Equation" r:id="rId8" imgW="939600" imgH="2030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8992" y="6072205"/>
                        <a:ext cx="1643074" cy="4274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85728"/>
            <a:ext cx="8611653" cy="3139321"/>
          </a:xfrm>
          <a:prstGeom prst="rect">
            <a:avLst/>
          </a:prstGeom>
          <a:noFill/>
        </p:spPr>
        <p:txBody>
          <a:bodyPr wrap="none" rtlCol="0">
            <a:spAutoFit/>
          </a:bodyPr>
          <a:lstStyle/>
          <a:p>
            <a:r>
              <a:rPr lang="en-US" altLang="zh-CN" dirty="0" smtClean="0"/>
              <a:t>2</a:t>
            </a:r>
            <a:r>
              <a:rPr lang="zh-CN" altLang="en-US" dirty="0" smtClean="0"/>
              <a:t>、设有两条测线跨过断层，一条与断层线正交，另一条与断层线斜交；如图所示。</a:t>
            </a:r>
            <a:endParaRPr lang="en-US" altLang="zh-CN" dirty="0" smtClean="0"/>
          </a:p>
          <a:p>
            <a:r>
              <a:rPr lang="en-US" altLang="zh-CN" dirty="0" smtClean="0"/>
              <a:t>      </a:t>
            </a:r>
            <a:r>
              <a:rPr lang="zh-CN" altLang="en-US" dirty="0" smtClean="0"/>
              <a:t>用两条跨断层测线测定的长度变化计算</a:t>
            </a:r>
            <a:endParaRPr lang="en-US" altLang="zh-CN" dirty="0" smtClean="0"/>
          </a:p>
          <a:p>
            <a:r>
              <a:rPr lang="zh-CN" altLang="en-US" dirty="0" smtClean="0"/>
              <a:t>断层水平运动量时，要同时顾及两条测线</a:t>
            </a:r>
            <a:endParaRPr lang="en-US" altLang="zh-CN" dirty="0" smtClean="0"/>
          </a:p>
          <a:p>
            <a:r>
              <a:rPr lang="zh-CN" altLang="en-US" dirty="0" smtClean="0"/>
              <a:t>的长度变化和高差变化。它们对断层水平</a:t>
            </a:r>
            <a:endParaRPr lang="en-US" altLang="zh-CN" dirty="0" smtClean="0"/>
          </a:p>
          <a:p>
            <a:r>
              <a:rPr lang="zh-CN" altLang="en-US" dirty="0" smtClean="0"/>
              <a:t>运动量同时产生影响，其中正交测线的影</a:t>
            </a:r>
            <a:endParaRPr lang="en-US" altLang="zh-CN" dirty="0" smtClean="0"/>
          </a:p>
          <a:p>
            <a:r>
              <a:rPr lang="zh-CN" altLang="en-US" dirty="0" smtClean="0"/>
              <a:t>响为</a:t>
            </a:r>
            <a:endParaRPr lang="en-US" altLang="zh-CN" dirty="0" smtClean="0"/>
          </a:p>
          <a:p>
            <a:endParaRPr lang="en-US" altLang="zh-CN" dirty="0" smtClean="0"/>
          </a:p>
          <a:p>
            <a:endParaRPr lang="en-US" altLang="zh-CN" dirty="0" smtClean="0"/>
          </a:p>
          <a:p>
            <a:r>
              <a:rPr lang="zh-CN" altLang="en-US" dirty="0" smtClean="0"/>
              <a:t>综合</a:t>
            </a:r>
            <a:r>
              <a:rPr lang="en-US" altLang="zh-CN" dirty="0" smtClean="0"/>
              <a:t>29</a:t>
            </a:r>
            <a:r>
              <a:rPr lang="zh-CN" altLang="en-US" dirty="0" smtClean="0"/>
              <a:t>式和</a:t>
            </a:r>
            <a:r>
              <a:rPr lang="en-US" altLang="zh-CN" dirty="0" smtClean="0"/>
              <a:t>31</a:t>
            </a:r>
            <a:r>
              <a:rPr lang="zh-CN" altLang="en-US" dirty="0" smtClean="0"/>
              <a:t>式，可得出由两条测线长度变</a:t>
            </a:r>
            <a:endParaRPr lang="en-US" altLang="zh-CN" dirty="0" smtClean="0"/>
          </a:p>
          <a:p>
            <a:r>
              <a:rPr lang="zh-CN" altLang="en-US" dirty="0" smtClean="0"/>
              <a:t>化计算断层水平运动量的公式为</a:t>
            </a:r>
            <a:endParaRPr lang="en-US" altLang="zh-CN" dirty="0" smtClean="0"/>
          </a:p>
          <a:p>
            <a:endParaRPr lang="zh-CN" altLang="en-US" dirty="0"/>
          </a:p>
        </p:txBody>
      </p:sp>
      <p:pic>
        <p:nvPicPr>
          <p:cNvPr id="22530" name="Picture 2"/>
          <p:cNvPicPr>
            <a:picLocks noChangeAspect="1" noChangeArrowheads="1"/>
          </p:cNvPicPr>
          <p:nvPr/>
        </p:nvPicPr>
        <p:blipFill>
          <a:blip r:embed="rId3" cstate="print"/>
          <a:srcRect/>
          <a:stretch>
            <a:fillRect/>
          </a:stretch>
        </p:blipFill>
        <p:spPr bwMode="auto">
          <a:xfrm>
            <a:off x="4857752" y="857232"/>
            <a:ext cx="4100953" cy="2881905"/>
          </a:xfrm>
          <a:prstGeom prst="rect">
            <a:avLst/>
          </a:prstGeom>
          <a:noFill/>
          <a:ln w="9525">
            <a:noFill/>
            <a:miter lim="800000"/>
            <a:headEnd/>
            <a:tailEnd/>
          </a:ln>
          <a:effectLst/>
        </p:spPr>
      </p:pic>
      <p:graphicFrame>
        <p:nvGraphicFramePr>
          <p:cNvPr id="4" name="对象 3"/>
          <p:cNvGraphicFramePr>
            <a:graphicFrameLocks noChangeAspect="1"/>
          </p:cNvGraphicFramePr>
          <p:nvPr/>
        </p:nvGraphicFramePr>
        <p:xfrm>
          <a:off x="1285852" y="1928802"/>
          <a:ext cx="3170061" cy="357190"/>
        </p:xfrm>
        <a:graphic>
          <a:graphicData uri="http://schemas.openxmlformats.org/presentationml/2006/ole">
            <mc:AlternateContent xmlns:mc="http://schemas.openxmlformats.org/markup-compatibility/2006">
              <mc:Choice xmlns:v="urn:schemas-microsoft-com:vml" Requires="v">
                <p:oleObj spid="_x0000_s74764" name="Equation" r:id="rId4" imgW="1803240" imgH="203040" progId="Equation.3">
                  <p:embed/>
                </p:oleObj>
              </mc:Choice>
              <mc:Fallback>
                <p:oleObj name="Equation" r:id="rId4" imgW="1803240" imgH="203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52" y="1928802"/>
                        <a:ext cx="3170061" cy="357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857224" y="3214686"/>
          <a:ext cx="4103432" cy="1545687"/>
        </p:xfrm>
        <a:graphic>
          <a:graphicData uri="http://schemas.openxmlformats.org/presentationml/2006/ole">
            <mc:AlternateContent xmlns:mc="http://schemas.openxmlformats.org/markup-compatibility/2006">
              <mc:Choice xmlns:v="urn:schemas-microsoft-com:vml" Requires="v">
                <p:oleObj spid="_x0000_s74765" name="Equation" r:id="rId6" imgW="2831760" imgH="1066680" progId="Equation.3">
                  <p:embed/>
                </p:oleObj>
              </mc:Choice>
              <mc:Fallback>
                <p:oleObj name="Equation" r:id="rId6" imgW="2831760" imgH="10666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24" y="3214686"/>
                        <a:ext cx="4103432" cy="1545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00034" y="5286388"/>
            <a:ext cx="8475397" cy="923330"/>
          </a:xfrm>
          <a:prstGeom prst="rect">
            <a:avLst/>
          </a:prstGeom>
          <a:noFill/>
        </p:spPr>
        <p:txBody>
          <a:bodyPr wrap="none" rtlCol="0">
            <a:spAutoFit/>
          </a:bodyPr>
          <a:lstStyle/>
          <a:p>
            <a:r>
              <a:rPr lang="zh-CN" altLang="en-US" dirty="0" smtClean="0"/>
              <a:t>式中</a:t>
            </a:r>
            <a:r>
              <a:rPr lang="el-GR" altLang="zh-CN" dirty="0" smtClean="0"/>
              <a:t>Δ</a:t>
            </a:r>
            <a:r>
              <a:rPr lang="en-US" altLang="zh-CN" dirty="0" smtClean="0"/>
              <a:t>L</a:t>
            </a:r>
            <a:r>
              <a:rPr lang="zh-CN" altLang="en-US" dirty="0" smtClean="0"/>
              <a:t>为斜交测线的长度变化，</a:t>
            </a:r>
            <a:r>
              <a:rPr lang="el-GR" altLang="zh-CN" dirty="0" smtClean="0"/>
              <a:t> Δ</a:t>
            </a:r>
            <a:r>
              <a:rPr lang="en-US" altLang="zh-CN" dirty="0" smtClean="0"/>
              <a:t>L ′</a:t>
            </a:r>
            <a:r>
              <a:rPr lang="zh-CN" altLang="en-US" dirty="0" smtClean="0"/>
              <a:t>为正交测线的长度变化。当</a:t>
            </a:r>
            <a:r>
              <a:rPr lang="en-US" altLang="zh-CN" dirty="0" smtClean="0"/>
              <a:t>d </a:t>
            </a:r>
            <a:r>
              <a:rPr lang="zh-CN" altLang="en-US" dirty="0" smtClean="0"/>
              <a:t>＞</a:t>
            </a:r>
            <a:r>
              <a:rPr lang="en-US" altLang="zh-CN" dirty="0" smtClean="0"/>
              <a:t>0</a:t>
            </a:r>
            <a:r>
              <a:rPr lang="zh-CN" altLang="en-US" dirty="0" smtClean="0"/>
              <a:t>时，断层为左</a:t>
            </a:r>
            <a:endParaRPr lang="en-US" altLang="zh-CN" dirty="0" smtClean="0"/>
          </a:p>
          <a:p>
            <a:r>
              <a:rPr lang="zh-CN" altLang="en-US" dirty="0" smtClean="0"/>
              <a:t>旋运动；</a:t>
            </a:r>
            <a:r>
              <a:rPr lang="en-US" altLang="zh-CN" dirty="0" smtClean="0"/>
              <a:t>d </a:t>
            </a:r>
            <a:r>
              <a:rPr lang="zh-CN" altLang="en-US" dirty="0" smtClean="0"/>
              <a:t>＜</a:t>
            </a:r>
            <a:r>
              <a:rPr lang="en-US" altLang="zh-CN" dirty="0" smtClean="0"/>
              <a:t>0</a:t>
            </a:r>
            <a:r>
              <a:rPr lang="zh-CN" altLang="en-US" dirty="0" smtClean="0"/>
              <a:t>时，为右旋运动。当</a:t>
            </a:r>
            <a:r>
              <a:rPr lang="el-GR" altLang="zh-CN" dirty="0" smtClean="0"/>
              <a:t>Δ</a:t>
            </a:r>
            <a:r>
              <a:rPr lang="en-US" altLang="zh-CN" dirty="0" smtClean="0"/>
              <a:t>L ′</a:t>
            </a:r>
            <a:r>
              <a:rPr lang="zh-CN" altLang="en-US" dirty="0" smtClean="0"/>
              <a:t> ＞</a:t>
            </a:r>
            <a:r>
              <a:rPr lang="en-US" altLang="zh-CN" dirty="0" smtClean="0"/>
              <a:t>0</a:t>
            </a:r>
            <a:r>
              <a:rPr lang="zh-CN" altLang="en-US" dirty="0" smtClean="0"/>
              <a:t>时，断层呈张性运动；当</a:t>
            </a:r>
            <a:r>
              <a:rPr lang="el-GR" altLang="zh-CN" dirty="0" smtClean="0"/>
              <a:t>Δ</a:t>
            </a:r>
            <a:r>
              <a:rPr lang="en-US" altLang="zh-CN" dirty="0" smtClean="0"/>
              <a:t>L ′</a:t>
            </a:r>
            <a:r>
              <a:rPr lang="zh-CN" altLang="en-US" dirty="0" smtClean="0"/>
              <a:t> ＜</a:t>
            </a:r>
            <a:r>
              <a:rPr lang="en-US" altLang="zh-CN" dirty="0" smtClean="0"/>
              <a:t>0</a:t>
            </a:r>
            <a:r>
              <a:rPr lang="zh-CN" altLang="en-US" dirty="0" smtClean="0"/>
              <a:t>时，呈</a:t>
            </a:r>
            <a:endParaRPr lang="en-US" altLang="zh-CN" dirty="0" smtClean="0"/>
          </a:p>
          <a:p>
            <a:r>
              <a:rPr lang="zh-CN" altLang="en-US" dirty="0" smtClean="0"/>
              <a:t>压性运动。</a:t>
            </a:r>
            <a:endParaRPr lang="en-US" altLang="zh-CN" dirty="0"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4290"/>
            <a:ext cx="9187130" cy="2308324"/>
          </a:xfrm>
          <a:prstGeom prst="rect">
            <a:avLst/>
          </a:prstGeom>
          <a:noFill/>
        </p:spPr>
        <p:txBody>
          <a:bodyPr wrap="none" rtlCol="0">
            <a:spAutoFit/>
          </a:bodyPr>
          <a:lstStyle/>
          <a:p>
            <a:r>
              <a:rPr lang="en-US" altLang="zh-CN" dirty="0" smtClean="0"/>
              <a:t>5</a:t>
            </a:r>
            <a:r>
              <a:rPr lang="zh-CN" altLang="en-US" dirty="0" smtClean="0"/>
              <a:t>、水平形变矢量图</a:t>
            </a:r>
            <a:endParaRPr lang="en-US" altLang="zh-CN" dirty="0" smtClean="0"/>
          </a:p>
          <a:p>
            <a:r>
              <a:rPr lang="zh-CN" altLang="en-US" dirty="0" smtClean="0"/>
              <a:t>       在标有水平形变观测网的图上，按适当的比例尺绘制出各点的位移矢量，就得到该测</a:t>
            </a:r>
            <a:endParaRPr lang="en-US" altLang="zh-CN" dirty="0" smtClean="0"/>
          </a:p>
          <a:p>
            <a:r>
              <a:rPr lang="zh-CN" altLang="en-US" dirty="0" smtClean="0"/>
              <a:t>区的水平形变矢量图。绘制这种图时，只取两期成果，其中第一期得到的坐标为基值，作</a:t>
            </a:r>
            <a:endParaRPr lang="en-US" altLang="zh-CN" dirty="0" smtClean="0"/>
          </a:p>
          <a:p>
            <a:r>
              <a:rPr lang="zh-CN" altLang="en-US" dirty="0" smtClean="0"/>
              <a:t>为图中三角点的所在位置，而各点上的位移矢量，表示第二期相对第一期的位移量。每张</a:t>
            </a:r>
            <a:endParaRPr lang="en-US" altLang="zh-CN" dirty="0" smtClean="0"/>
          </a:p>
          <a:p>
            <a:r>
              <a:rPr lang="zh-CN" altLang="en-US" dirty="0" smtClean="0"/>
              <a:t>水平形变矢量图应注明图的比例尺和位移矢量比例尺。为了便于分析，图中应标出测区内</a:t>
            </a:r>
            <a:endParaRPr lang="en-US" altLang="zh-CN" dirty="0" smtClean="0"/>
          </a:p>
          <a:p>
            <a:r>
              <a:rPr lang="zh-CN" altLang="en-US" dirty="0" smtClean="0"/>
              <a:t>主要地质构造，如有必要，还要绘出地震烈度等值线。</a:t>
            </a:r>
            <a:endParaRPr lang="en-US" altLang="zh-CN" dirty="0" smtClean="0"/>
          </a:p>
          <a:p>
            <a:r>
              <a:rPr lang="en-US" altLang="zh-CN" dirty="0" smtClean="0"/>
              <a:t>    </a:t>
            </a:r>
            <a:r>
              <a:rPr lang="zh-CN" altLang="en-US" dirty="0" smtClean="0"/>
              <a:t>图为</a:t>
            </a:r>
            <a:r>
              <a:rPr lang="en-US" altLang="zh-CN" dirty="0" smtClean="0"/>
              <a:t>1966</a:t>
            </a:r>
            <a:r>
              <a:rPr lang="zh-CN" altLang="en-US" dirty="0" smtClean="0"/>
              <a:t>年</a:t>
            </a:r>
            <a:r>
              <a:rPr lang="en-US" altLang="zh-CN" dirty="0" smtClean="0"/>
              <a:t>2</a:t>
            </a:r>
            <a:r>
              <a:rPr lang="zh-CN" altLang="en-US" dirty="0" smtClean="0"/>
              <a:t>月东川</a:t>
            </a:r>
            <a:r>
              <a:rPr lang="en-US" altLang="zh-CN" dirty="0" smtClean="0"/>
              <a:t>6.5</a:t>
            </a:r>
            <a:r>
              <a:rPr lang="zh-CN" altLang="en-US" dirty="0" smtClean="0"/>
              <a:t>级地震震前</a:t>
            </a:r>
            <a:r>
              <a:rPr lang="en-US" altLang="zh-CN" dirty="0" smtClean="0"/>
              <a:t>1956</a:t>
            </a:r>
            <a:r>
              <a:rPr lang="zh-CN" altLang="en-US" dirty="0" smtClean="0"/>
              <a:t>年与</a:t>
            </a:r>
            <a:r>
              <a:rPr lang="en-US" altLang="zh-CN" dirty="0" smtClean="0"/>
              <a:t>1965</a:t>
            </a:r>
            <a:r>
              <a:rPr lang="zh-CN" altLang="en-US" dirty="0" smtClean="0"/>
              <a:t>年二期成果</a:t>
            </a:r>
            <a:endParaRPr lang="en-US" altLang="zh-CN" dirty="0" smtClean="0"/>
          </a:p>
          <a:p>
            <a:r>
              <a:rPr lang="zh-CN" altLang="en-US" dirty="0" smtClean="0"/>
              <a:t>绘制的该测区的水平形变矢量图。</a:t>
            </a:r>
            <a:endParaRPr lang="zh-CN" altLang="en-US" dirty="0"/>
          </a:p>
        </p:txBody>
      </p:sp>
      <p:pic>
        <p:nvPicPr>
          <p:cNvPr id="23554" name="Picture 2"/>
          <p:cNvPicPr>
            <a:picLocks noChangeAspect="1" noChangeArrowheads="1"/>
          </p:cNvPicPr>
          <p:nvPr/>
        </p:nvPicPr>
        <p:blipFill>
          <a:blip r:embed="rId2" cstate="print"/>
          <a:srcRect l="5038" t="3916" r="4286"/>
          <a:stretch>
            <a:fillRect/>
          </a:stretch>
        </p:blipFill>
        <p:spPr bwMode="auto">
          <a:xfrm>
            <a:off x="4286248" y="2184162"/>
            <a:ext cx="2286016" cy="46738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28604"/>
            <a:ext cx="9329798" cy="3139321"/>
          </a:xfrm>
          <a:prstGeom prst="rect">
            <a:avLst/>
          </a:prstGeom>
          <a:noFill/>
        </p:spPr>
        <p:txBody>
          <a:bodyPr wrap="none" rtlCol="0">
            <a:spAutoFit/>
          </a:bodyPr>
          <a:lstStyle/>
          <a:p>
            <a:r>
              <a:rPr lang="zh-CN" altLang="en-US" dirty="0" smtClean="0"/>
              <a:t>长度变化与面膨胀</a:t>
            </a:r>
            <a:endParaRPr lang="en-US" altLang="zh-CN" dirty="0" smtClean="0"/>
          </a:p>
          <a:p>
            <a:r>
              <a:rPr lang="en-US" altLang="zh-CN" dirty="0" smtClean="0"/>
              <a:t>    </a:t>
            </a:r>
            <a:r>
              <a:rPr lang="zh-CN" altLang="en-US" dirty="0" smtClean="0"/>
              <a:t>在一些形变台站中，常布设跨断层或不跨断层的短基线，以测定断层位移或应变积累，</a:t>
            </a:r>
            <a:endParaRPr lang="en-US" altLang="zh-CN" dirty="0" smtClean="0"/>
          </a:p>
          <a:p>
            <a:r>
              <a:rPr lang="zh-CN" altLang="en-US" dirty="0" smtClean="0"/>
              <a:t>用以研究基线长度变化与形变异常的关系。</a:t>
            </a:r>
            <a:endParaRPr lang="en-US" altLang="zh-CN" dirty="0" smtClean="0"/>
          </a:p>
          <a:p>
            <a:r>
              <a:rPr lang="zh-CN" altLang="en-US" dirty="0" smtClean="0"/>
              <a:t>（</a:t>
            </a:r>
            <a:r>
              <a:rPr lang="en-US" altLang="zh-CN" dirty="0" smtClean="0"/>
              <a:t>1</a:t>
            </a:r>
            <a:r>
              <a:rPr lang="zh-CN" altLang="en-US" dirty="0" smtClean="0"/>
              <a:t>）长度变化曲线</a:t>
            </a:r>
            <a:endParaRPr lang="en-US" altLang="zh-CN" dirty="0" smtClean="0"/>
          </a:p>
          <a:p>
            <a:r>
              <a:rPr lang="en-US" altLang="zh-CN" dirty="0" smtClean="0"/>
              <a:t>         </a:t>
            </a:r>
            <a:r>
              <a:rPr lang="zh-CN" altLang="en-US" dirty="0" smtClean="0"/>
              <a:t>对于台站短基线测量，为便于资料分析，一般需绘制日均值图、五日均值图、月均</a:t>
            </a:r>
            <a:endParaRPr lang="en-US" altLang="zh-CN" dirty="0" smtClean="0"/>
          </a:p>
          <a:p>
            <a:r>
              <a:rPr lang="zh-CN" altLang="en-US" dirty="0" smtClean="0"/>
              <a:t>值图和年均值图。</a:t>
            </a:r>
            <a:endParaRPr lang="en-US" altLang="zh-CN" dirty="0" smtClean="0"/>
          </a:p>
          <a:p>
            <a:r>
              <a:rPr lang="en-US" altLang="zh-CN" dirty="0" smtClean="0"/>
              <a:t>        </a:t>
            </a:r>
            <a:r>
              <a:rPr lang="zh-CN" altLang="en-US" dirty="0" smtClean="0"/>
              <a:t>在绘制上述曲线图时，为了便于分析外界条件的干扰，应将一些辅助观测量同时绘制</a:t>
            </a:r>
            <a:endParaRPr lang="en-US" altLang="zh-CN" dirty="0" smtClean="0"/>
          </a:p>
          <a:p>
            <a:r>
              <a:rPr lang="zh-CN" altLang="en-US" dirty="0" smtClean="0"/>
              <a:t>在图上，以便找出他们与观测曲线之间的相关关系，确定形变异常。</a:t>
            </a:r>
            <a:endParaRPr lang="en-US" altLang="zh-CN" dirty="0" smtClean="0"/>
          </a:p>
          <a:p>
            <a:r>
              <a:rPr lang="en-US" altLang="zh-CN" dirty="0" smtClean="0"/>
              <a:t>         </a:t>
            </a:r>
            <a:r>
              <a:rPr lang="zh-CN" altLang="en-US" dirty="0" smtClean="0"/>
              <a:t>图</a:t>
            </a:r>
            <a:r>
              <a:rPr lang="en-US" altLang="zh-CN" dirty="0" smtClean="0"/>
              <a:t>4.8</a:t>
            </a:r>
            <a:r>
              <a:rPr lang="zh-CN" altLang="en-US" dirty="0" smtClean="0"/>
              <a:t>和图</a:t>
            </a:r>
            <a:r>
              <a:rPr lang="en-US" altLang="zh-CN" dirty="0" smtClean="0"/>
              <a:t>4.9</a:t>
            </a:r>
            <a:r>
              <a:rPr lang="zh-CN" altLang="en-US" dirty="0" smtClean="0"/>
              <a:t>分别是</a:t>
            </a:r>
            <a:r>
              <a:rPr lang="en-US" altLang="zh-CN" dirty="0" smtClean="0"/>
              <a:t>1976</a:t>
            </a:r>
            <a:r>
              <a:rPr lang="zh-CN" altLang="en-US" dirty="0" smtClean="0"/>
              <a:t>年唐山大地震前香山台和位于延庆张山营测点的基线均值图，</a:t>
            </a:r>
            <a:endParaRPr lang="en-US" altLang="zh-CN" dirty="0" smtClean="0"/>
          </a:p>
          <a:p>
            <a:r>
              <a:rPr lang="zh-CN" altLang="en-US" dirty="0" smtClean="0"/>
              <a:t>图中虚线表示正常情况下的基值线，纵坐标为该基线的尾数部分。从图中可以看出，在唐</a:t>
            </a:r>
            <a:endParaRPr lang="en-US" altLang="zh-CN" dirty="0" smtClean="0"/>
          </a:p>
          <a:p>
            <a:r>
              <a:rPr lang="zh-CN" altLang="en-US" dirty="0" smtClean="0"/>
              <a:t>山大震前两天基线都出现了明显的异常。</a:t>
            </a:r>
            <a:endParaRPr lang="zh-CN" altLang="en-US" dirty="0"/>
          </a:p>
        </p:txBody>
      </p:sp>
      <p:pic>
        <p:nvPicPr>
          <p:cNvPr id="24578" name="Picture 2"/>
          <p:cNvPicPr>
            <a:picLocks noChangeAspect="1" noChangeArrowheads="1"/>
          </p:cNvPicPr>
          <p:nvPr/>
        </p:nvPicPr>
        <p:blipFill>
          <a:blip r:embed="rId2" cstate="print"/>
          <a:srcRect/>
          <a:stretch>
            <a:fillRect/>
          </a:stretch>
        </p:blipFill>
        <p:spPr bwMode="auto">
          <a:xfrm>
            <a:off x="0" y="3571876"/>
            <a:ext cx="4756191" cy="1662857"/>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cstate="print"/>
          <a:srcRect/>
          <a:stretch>
            <a:fillRect/>
          </a:stretch>
        </p:blipFill>
        <p:spPr bwMode="auto">
          <a:xfrm>
            <a:off x="4714876" y="3857628"/>
            <a:ext cx="4058572" cy="2790000"/>
          </a:xfrm>
          <a:prstGeom prst="rect">
            <a:avLst/>
          </a:prstGeom>
          <a:noFill/>
          <a:ln w="9525">
            <a:noFill/>
            <a:miter lim="800000"/>
            <a:headEnd/>
            <a:tailEnd/>
          </a:ln>
          <a:effectLst/>
        </p:spPr>
      </p:pic>
      <p:sp>
        <p:nvSpPr>
          <p:cNvPr id="5" name="TextBox 4"/>
          <p:cNvSpPr txBox="1"/>
          <p:nvPr/>
        </p:nvSpPr>
        <p:spPr>
          <a:xfrm>
            <a:off x="285720" y="5429264"/>
            <a:ext cx="2266967" cy="369332"/>
          </a:xfrm>
          <a:prstGeom prst="rect">
            <a:avLst/>
          </a:prstGeom>
          <a:noFill/>
        </p:spPr>
        <p:txBody>
          <a:bodyPr wrap="none" rtlCol="0">
            <a:spAutoFit/>
          </a:bodyPr>
          <a:lstStyle/>
          <a:p>
            <a:r>
              <a:rPr lang="en-US" altLang="zh-CN" dirty="0" smtClean="0"/>
              <a:t>2.4.8</a:t>
            </a:r>
            <a:r>
              <a:rPr lang="zh-CN" altLang="en-US" dirty="0" smtClean="0"/>
              <a:t>基线五日均值图</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357166"/>
            <a:ext cx="9009198" cy="2308324"/>
          </a:xfrm>
          <a:prstGeom prst="rect">
            <a:avLst/>
          </a:prstGeom>
          <a:noFill/>
        </p:spPr>
        <p:txBody>
          <a:bodyPr wrap="none" rtlCol="0">
            <a:spAutoFit/>
          </a:bodyPr>
          <a:lstStyle/>
          <a:p>
            <a:r>
              <a:rPr lang="en-US" altLang="zh-CN" dirty="0" smtClean="0"/>
              <a:t>2</a:t>
            </a:r>
            <a:r>
              <a:rPr lang="zh-CN" altLang="en-US" dirty="0" smtClean="0"/>
              <a:t>、面膨胀</a:t>
            </a:r>
            <a:endParaRPr lang="en-US" altLang="zh-CN" dirty="0" smtClean="0"/>
          </a:p>
          <a:p>
            <a:r>
              <a:rPr lang="en-US" altLang="zh-CN" dirty="0" smtClean="0"/>
              <a:t>      </a:t>
            </a:r>
            <a:r>
              <a:rPr lang="zh-CN" altLang="en-US" dirty="0" smtClean="0"/>
              <a:t>当短基线或测距边组成三角形时，除了考察各边长度变化以外，还可以研究由边长</a:t>
            </a:r>
            <a:endParaRPr lang="en-US" altLang="zh-CN" dirty="0" smtClean="0"/>
          </a:p>
          <a:p>
            <a:r>
              <a:rPr lang="zh-CN" altLang="en-US" dirty="0" smtClean="0"/>
              <a:t>变化而引起的三角形面积的变化。将面积变化量除以其面积大小，就得到单位面积的变</a:t>
            </a:r>
            <a:endParaRPr lang="en-US" altLang="zh-CN" dirty="0" smtClean="0"/>
          </a:p>
          <a:p>
            <a:r>
              <a:rPr lang="zh-CN" altLang="en-US" dirty="0" smtClean="0"/>
              <a:t>化率，或称为面积膨胀。</a:t>
            </a:r>
            <a:endParaRPr lang="en-US" altLang="zh-CN" dirty="0" smtClean="0"/>
          </a:p>
          <a:p>
            <a:r>
              <a:rPr lang="en-US" altLang="zh-CN" dirty="0" smtClean="0"/>
              <a:t>     </a:t>
            </a:r>
            <a:r>
              <a:rPr lang="zh-CN" altLang="en-US" dirty="0" smtClean="0"/>
              <a:t>设三角形三边的长度分别为</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。他们的对角分别为</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，则三角形的面积可</a:t>
            </a:r>
            <a:endParaRPr lang="en-US" altLang="zh-CN" dirty="0" smtClean="0"/>
          </a:p>
          <a:p>
            <a:r>
              <a:rPr lang="zh-CN" altLang="en-US" dirty="0" smtClean="0"/>
              <a:t>由下式计算 </a:t>
            </a:r>
            <a:endParaRPr lang="en-US" altLang="zh-CN" dirty="0" smtClean="0"/>
          </a:p>
          <a:p>
            <a:r>
              <a:rPr lang="en-US" altLang="zh-CN" dirty="0" smtClean="0"/>
              <a:t>                                    F=</a:t>
            </a:r>
            <a:r>
              <a:rPr lang="zh-CN" altLang="en-US" dirty="0" smtClean="0"/>
              <a:t>（</a:t>
            </a:r>
            <a:r>
              <a:rPr lang="en-US" altLang="zh-CN" dirty="0" smtClean="0"/>
              <a:t>1/2</a:t>
            </a:r>
            <a:r>
              <a:rPr lang="zh-CN" altLang="en-US" dirty="0" smtClean="0"/>
              <a:t>）</a:t>
            </a:r>
            <a:r>
              <a:rPr lang="en-US" altLang="zh-CN" dirty="0" err="1" smtClean="0"/>
              <a:t>bc</a:t>
            </a:r>
            <a:r>
              <a:rPr lang="en-US" altLang="zh-CN" dirty="0" smtClean="0"/>
              <a:t> </a:t>
            </a:r>
            <a:r>
              <a:rPr lang="en-US" altLang="zh-CN" dirty="0" err="1" smtClean="0"/>
              <a:t>sinA</a:t>
            </a:r>
            <a:endParaRPr lang="en-US" altLang="zh-CN" dirty="0" smtClean="0"/>
          </a:p>
          <a:p>
            <a:r>
              <a:rPr lang="zh-CN" altLang="en-US" dirty="0" smtClean="0"/>
              <a:t>将上式平方，并换成边长表达式，则有</a:t>
            </a:r>
            <a:endParaRPr lang="en-US" altLang="zh-CN" dirty="0" smtClean="0"/>
          </a:p>
        </p:txBody>
      </p:sp>
      <p:graphicFrame>
        <p:nvGraphicFramePr>
          <p:cNvPr id="3" name="对象 2"/>
          <p:cNvGraphicFramePr>
            <a:graphicFrameLocks noChangeAspect="1"/>
          </p:cNvGraphicFramePr>
          <p:nvPr/>
        </p:nvGraphicFramePr>
        <p:xfrm>
          <a:off x="2500298" y="2928934"/>
          <a:ext cx="3571900" cy="2530946"/>
        </p:xfrm>
        <a:graphic>
          <a:graphicData uri="http://schemas.openxmlformats.org/presentationml/2006/ole">
            <mc:AlternateContent xmlns:mc="http://schemas.openxmlformats.org/markup-compatibility/2006">
              <mc:Choice xmlns:v="urn:schemas-microsoft-com:vml" Requires="v">
                <p:oleObj spid="_x0000_s75783" name="Equation" r:id="rId3" imgW="2222280" imgH="1574640" progId="Equation.3">
                  <p:embed/>
                </p:oleObj>
              </mc:Choice>
              <mc:Fallback>
                <p:oleObj name="Equation" r:id="rId3" imgW="2222280" imgH="1574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298" y="2928934"/>
                        <a:ext cx="3571900" cy="25309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p:cNvSpPr txBox="1">
            <a:spLocks noChangeArrowheads="1"/>
          </p:cNvSpPr>
          <p:nvPr/>
        </p:nvSpPr>
        <p:spPr bwMode="auto">
          <a:xfrm>
            <a:off x="0" y="357188"/>
            <a:ext cx="90074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dirty="0" smtClean="0">
                <a:solidFill>
                  <a:srgbClr val="000000"/>
                </a:solidFill>
              </a:rPr>
              <a:t>1.2</a:t>
            </a:r>
            <a:r>
              <a:rPr lang="zh-CN" altLang="en-US" dirty="0" smtClean="0">
                <a:solidFill>
                  <a:srgbClr val="000000"/>
                </a:solidFill>
              </a:rPr>
              <a:t>维尼狄可夫调和分析</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en-US" altLang="zh-CN" dirty="0" smtClean="0">
                <a:solidFill>
                  <a:srgbClr val="000000"/>
                </a:solidFill>
              </a:rPr>
              <a:t>1966</a:t>
            </a:r>
            <a:r>
              <a:rPr lang="zh-CN" altLang="en-US" dirty="0" smtClean="0">
                <a:solidFill>
                  <a:srgbClr val="000000"/>
                </a:solidFill>
              </a:rPr>
              <a:t>年，维尼狄可夫提出了基于计算机数字滤波器进行滤波的方法，使用该法对固体潮</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资料进行调和分析，调和分析法的计算步骤如下：</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en-US" altLang="zh-CN" dirty="0" smtClean="0">
                <a:solidFill>
                  <a:srgbClr val="000000"/>
                </a:solidFill>
              </a:rPr>
              <a:t>1</a:t>
            </a:r>
            <a:r>
              <a:rPr lang="zh-CN" altLang="en-US" dirty="0" smtClean="0">
                <a:solidFill>
                  <a:srgbClr val="000000"/>
                </a:solidFill>
              </a:rPr>
              <a:t>）考虑到固体潮成分中，日波类、半日波类、</a:t>
            </a:r>
            <a:r>
              <a:rPr lang="en-US" altLang="zh-CN" dirty="0" smtClean="0">
                <a:solidFill>
                  <a:srgbClr val="000000"/>
                </a:solidFill>
              </a:rPr>
              <a:t>1/3</a:t>
            </a:r>
            <a:r>
              <a:rPr lang="zh-CN" altLang="en-US" dirty="0" smtClean="0">
                <a:solidFill>
                  <a:srgbClr val="000000"/>
                </a:solidFill>
              </a:rPr>
              <a:t>日波类的频带不同，维尼狄可夫设计</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了三个带通滤波器，首先把上述三类波分离出来。</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将</a:t>
            </a:r>
            <a:r>
              <a:rPr lang="en-US" altLang="zh-CN" dirty="0" smtClean="0">
                <a:solidFill>
                  <a:srgbClr val="000000"/>
                </a:solidFill>
              </a:rPr>
              <a:t>0</a:t>
            </a:r>
            <a:r>
              <a:rPr lang="zh-CN" altLang="en-US" dirty="0" smtClean="0">
                <a:solidFill>
                  <a:srgbClr val="000000"/>
                </a:solidFill>
              </a:rPr>
              <a:t>时取为世界时</a:t>
            </a:r>
            <a:r>
              <a:rPr lang="en-US" altLang="zh-CN" dirty="0" err="1" smtClean="0">
                <a:solidFill>
                  <a:srgbClr val="000000"/>
                </a:solidFill>
                <a:latin typeface="Times New Roman" pitchFamily="18" charset="0"/>
                <a:cs typeface="Times New Roman" pitchFamily="18" charset="0"/>
              </a:rPr>
              <a:t>T</a:t>
            </a:r>
            <a:r>
              <a:rPr lang="en-US" altLang="zh-CN" baseline="-25000" dirty="0" err="1" smtClean="0">
                <a:solidFill>
                  <a:srgbClr val="000000"/>
                </a:solidFill>
                <a:latin typeface="Times New Roman" pitchFamily="18" charset="0"/>
                <a:cs typeface="Times New Roman" pitchFamily="18" charset="0"/>
              </a:rPr>
              <a:t>k</a:t>
            </a:r>
            <a:r>
              <a:rPr lang="zh-CN" altLang="en-US" dirty="0" smtClean="0">
                <a:solidFill>
                  <a:srgbClr val="000000"/>
                </a:solidFill>
              </a:rPr>
              <a:t>，则固体潮整体观测值方程</a:t>
            </a:r>
            <a:r>
              <a:rPr lang="en-US" altLang="zh-CN" dirty="0" smtClean="0">
                <a:solidFill>
                  <a:srgbClr val="000000"/>
                </a:solidFill>
                <a:latin typeface="Times New Roman" pitchFamily="18" charset="0"/>
                <a:cs typeface="Times New Roman" pitchFamily="18" charset="0"/>
              </a:rPr>
              <a:t>y(t</a:t>
            </a:r>
            <a:r>
              <a:rPr lang="en-US" altLang="zh-CN" baseline="-25000" dirty="0" smtClean="0">
                <a:solidFill>
                  <a:srgbClr val="000000"/>
                </a:solidFill>
                <a:latin typeface="Times New Roman" pitchFamily="18" charset="0"/>
                <a:cs typeface="Times New Roman" pitchFamily="18" charset="0"/>
              </a:rPr>
              <a:t>i</a:t>
            </a:r>
            <a:r>
              <a:rPr lang="en-US" altLang="zh-CN" dirty="0" smtClean="0">
                <a:solidFill>
                  <a:srgbClr val="000000"/>
                </a:solidFill>
                <a:latin typeface="Times New Roman" pitchFamily="18" charset="0"/>
                <a:cs typeface="Times New Roman" pitchFamily="18" charset="0"/>
              </a:rPr>
              <a:t>)</a:t>
            </a:r>
            <a:r>
              <a:rPr lang="zh-CN" altLang="en-US" dirty="0" smtClean="0">
                <a:solidFill>
                  <a:srgbClr val="000000"/>
                </a:solidFill>
              </a:rPr>
              <a:t>可以写成</a:t>
            </a:r>
          </a:p>
        </p:txBody>
      </p:sp>
      <p:graphicFrame>
        <p:nvGraphicFramePr>
          <p:cNvPr id="19459" name="Object 2"/>
          <p:cNvGraphicFramePr>
            <a:graphicFrameLocks/>
          </p:cNvGraphicFramePr>
          <p:nvPr>
            <p:extLst>
              <p:ext uri="{D42A27DB-BD31-4B8C-83A1-F6EECF244321}">
                <p14:modId xmlns:p14="http://schemas.microsoft.com/office/powerpoint/2010/main" val="2187303263"/>
              </p:ext>
            </p:extLst>
          </p:nvPr>
        </p:nvGraphicFramePr>
        <p:xfrm>
          <a:off x="831850" y="2428875"/>
          <a:ext cx="6911975" cy="396875"/>
        </p:xfrm>
        <a:graphic>
          <a:graphicData uri="http://schemas.openxmlformats.org/presentationml/2006/ole">
            <mc:AlternateContent xmlns:mc="http://schemas.openxmlformats.org/markup-compatibility/2006">
              <mc:Choice xmlns:v="urn:schemas-microsoft-com:vml" Requires="v">
                <p:oleObj spid="_x0000_s94214" name="公式" r:id="rId3" imgW="4419360" imgH="253800" progId="Equation.3">
                  <p:embed/>
                </p:oleObj>
              </mc:Choice>
              <mc:Fallback>
                <p:oleObj name="公式" r:id="rId3" imgW="4419360" imgH="253800" progId="Equation.3">
                  <p:embed/>
                  <p:pic>
                    <p:nvPicPr>
                      <p:cNvPr id="0" name=""/>
                      <p:cNvPicPr>
                        <a:picLocks noChangeArrowheads="1"/>
                      </p:cNvPicPr>
                      <p:nvPr/>
                    </p:nvPicPr>
                    <p:blipFill>
                      <a:blip r:embed="rId4"/>
                      <a:srcRect/>
                      <a:stretch>
                        <a:fillRect/>
                      </a:stretch>
                    </p:blipFill>
                    <p:spPr bwMode="auto">
                      <a:xfrm>
                        <a:off x="831850" y="2428875"/>
                        <a:ext cx="6911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60" name="Object 3"/>
          <p:cNvGraphicFramePr>
            <a:graphicFrameLocks/>
          </p:cNvGraphicFramePr>
          <p:nvPr/>
        </p:nvGraphicFramePr>
        <p:xfrm>
          <a:off x="1571625" y="3271838"/>
          <a:ext cx="4168775" cy="1306512"/>
        </p:xfrm>
        <a:graphic>
          <a:graphicData uri="http://schemas.openxmlformats.org/presentationml/2006/ole">
            <mc:AlternateContent xmlns:mc="http://schemas.openxmlformats.org/markup-compatibility/2006">
              <mc:Choice xmlns:v="urn:schemas-microsoft-com:vml" Requires="v">
                <p:oleObj spid="_x0000_s94215" r:id="rId5" imgW="2310397" imgH="723586" progId="Equation.3">
                  <p:embed/>
                </p:oleObj>
              </mc:Choice>
              <mc:Fallback>
                <p:oleObj r:id="rId5" imgW="2310397" imgH="72358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25" y="3271838"/>
                        <a:ext cx="4168775"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61" name="TextBox 5"/>
          <p:cNvSpPr txBox="1">
            <a:spLocks noChangeArrowheads="1"/>
          </p:cNvSpPr>
          <p:nvPr/>
        </p:nvSpPr>
        <p:spPr bwMode="auto">
          <a:xfrm>
            <a:off x="428625" y="5357813"/>
            <a:ext cx="8610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l-GR" altLang="zh-CN" dirty="0" smtClean="0">
                <a:solidFill>
                  <a:srgbClr val="000000"/>
                </a:solidFill>
              </a:rPr>
              <a:t>φ</a:t>
            </a:r>
            <a:r>
              <a:rPr lang="en-US" altLang="zh-CN" baseline="-25000" dirty="0" smtClean="0">
                <a:solidFill>
                  <a:srgbClr val="000000"/>
                </a:solidFill>
              </a:rPr>
              <a:t>j</a:t>
            </a:r>
            <a:r>
              <a:rPr lang="zh-CN" altLang="en-US" baseline="-25000" dirty="0" smtClean="0">
                <a:solidFill>
                  <a:srgbClr val="000000"/>
                </a:solidFill>
              </a:rPr>
              <a:t>，</a:t>
            </a:r>
            <a:r>
              <a:rPr lang="en-US" altLang="zh-CN" baseline="-25000" dirty="0" smtClean="0">
                <a:solidFill>
                  <a:srgbClr val="000000"/>
                </a:solidFill>
              </a:rPr>
              <a:t>k</a:t>
            </a:r>
            <a:r>
              <a:rPr lang="zh-CN" altLang="en-US" dirty="0" smtClean="0">
                <a:solidFill>
                  <a:srgbClr val="000000"/>
                </a:solidFill>
              </a:rPr>
              <a:t>为第</a:t>
            </a:r>
            <a:r>
              <a:rPr lang="en-US" altLang="zh-CN" dirty="0" smtClean="0">
                <a:solidFill>
                  <a:srgbClr val="000000"/>
                </a:solidFill>
              </a:rPr>
              <a:t>j</a:t>
            </a:r>
            <a:r>
              <a:rPr lang="zh-CN" altLang="en-US" dirty="0" smtClean="0">
                <a:solidFill>
                  <a:srgbClr val="000000"/>
                </a:solidFill>
              </a:rPr>
              <a:t>个潮汐波在</a:t>
            </a:r>
            <a:r>
              <a:rPr lang="en-US" altLang="zh-CN" dirty="0" smtClean="0">
                <a:solidFill>
                  <a:srgbClr val="000000"/>
                </a:solidFill>
              </a:rPr>
              <a:t>t=0</a:t>
            </a:r>
            <a:r>
              <a:rPr lang="zh-CN" altLang="en-US" dirty="0" smtClean="0">
                <a:solidFill>
                  <a:srgbClr val="000000"/>
                </a:solidFill>
              </a:rPr>
              <a:t>时的初相位，</a:t>
            </a:r>
            <a:r>
              <a:rPr lang="en-US" altLang="zh-CN" dirty="0" err="1" smtClean="0">
                <a:solidFill>
                  <a:srgbClr val="000000"/>
                </a:solidFill>
              </a:rPr>
              <a:t>h</a:t>
            </a:r>
            <a:r>
              <a:rPr lang="en-US" altLang="zh-CN" baseline="-25000" dirty="0" err="1" smtClean="0">
                <a:solidFill>
                  <a:srgbClr val="000000"/>
                </a:solidFill>
              </a:rPr>
              <a:t>j</a:t>
            </a:r>
            <a:r>
              <a:rPr lang="zh-CN" altLang="en-US" dirty="0" smtClean="0">
                <a:solidFill>
                  <a:srgbClr val="000000"/>
                </a:solidFill>
              </a:rPr>
              <a:t>、</a:t>
            </a:r>
            <a:r>
              <a:rPr lang="el-GR" altLang="zh-CN" dirty="0" smtClean="0">
                <a:solidFill>
                  <a:srgbClr val="000000"/>
                </a:solidFill>
              </a:rPr>
              <a:t>ω</a:t>
            </a:r>
            <a:r>
              <a:rPr lang="en-US" altLang="zh-CN" baseline="-25000" dirty="0" smtClean="0">
                <a:solidFill>
                  <a:srgbClr val="000000"/>
                </a:solidFill>
              </a:rPr>
              <a:t>j</a:t>
            </a:r>
            <a:r>
              <a:rPr lang="zh-CN" altLang="en-US" dirty="0" smtClean="0">
                <a:solidFill>
                  <a:srgbClr val="000000"/>
                </a:solidFill>
              </a:rPr>
              <a:t>分别为观测振幅和角频率；</a:t>
            </a:r>
            <a:r>
              <a:rPr lang="en-US" altLang="zh-CN" dirty="0" err="1" smtClean="0">
                <a:solidFill>
                  <a:srgbClr val="000000"/>
                </a:solidFill>
              </a:rPr>
              <a:t>b</a:t>
            </a:r>
            <a:r>
              <a:rPr lang="en-US" altLang="zh-CN" baseline="-25000" dirty="0" err="1" smtClean="0">
                <a:solidFill>
                  <a:srgbClr val="000000"/>
                </a:solidFill>
              </a:rPr>
              <a:t>k</a:t>
            </a:r>
            <a:r>
              <a:rPr lang="en-US" altLang="zh-CN" dirty="0" err="1" smtClean="0">
                <a:solidFill>
                  <a:srgbClr val="000000"/>
                </a:solidFill>
              </a:rPr>
              <a:t>P</a:t>
            </a:r>
            <a:r>
              <a:rPr lang="en-US" altLang="zh-CN" baseline="-25000" dirty="0" err="1" smtClean="0">
                <a:solidFill>
                  <a:srgbClr val="000000"/>
                </a:solidFill>
              </a:rPr>
              <a:t>k</a:t>
            </a:r>
            <a:r>
              <a:rPr lang="zh-CN" altLang="en-US" dirty="0" smtClean="0">
                <a:solidFill>
                  <a:srgbClr val="000000"/>
                </a:solidFill>
              </a:rPr>
              <a:t>（</a:t>
            </a:r>
            <a:r>
              <a:rPr lang="en-US" altLang="zh-CN" dirty="0" smtClean="0">
                <a:solidFill>
                  <a:srgbClr val="000000"/>
                </a:solidFill>
              </a:rPr>
              <a:t>t</a:t>
            </a:r>
            <a:r>
              <a:rPr lang="en-US" altLang="zh-CN" baseline="-25000" dirty="0" smtClean="0">
                <a:solidFill>
                  <a:srgbClr val="000000"/>
                </a:solidFill>
              </a:rPr>
              <a:t>i</a:t>
            </a:r>
            <a:r>
              <a:rPr lang="zh-CN" altLang="en-US" dirty="0" smtClean="0">
                <a:solidFill>
                  <a:srgbClr val="000000"/>
                </a:solidFill>
              </a:rPr>
              <a:t>）为</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仪器零点漂移拟合</a:t>
            </a:r>
            <a:r>
              <a:rPr lang="en-US" altLang="zh-CN" dirty="0" smtClean="0">
                <a:solidFill>
                  <a:srgbClr val="000000"/>
                </a:solidFill>
              </a:rPr>
              <a:t>k</a:t>
            </a:r>
            <a:r>
              <a:rPr lang="zh-CN" altLang="en-US" dirty="0" smtClean="0">
                <a:solidFill>
                  <a:srgbClr val="000000"/>
                </a:solidFill>
              </a:rPr>
              <a:t>阶多项式；</a:t>
            </a:r>
            <a:r>
              <a:rPr lang="el-GR" altLang="zh-CN" dirty="0" smtClean="0">
                <a:solidFill>
                  <a:srgbClr val="000000"/>
                </a:solidFill>
              </a:rPr>
              <a:t>ε</a:t>
            </a:r>
            <a:r>
              <a:rPr lang="zh-CN" altLang="en-US" dirty="0" smtClean="0">
                <a:solidFill>
                  <a:srgbClr val="000000"/>
                </a:solidFill>
              </a:rPr>
              <a:t>为观测误差。</a:t>
            </a:r>
            <a:r>
              <a:rPr lang="en-US" altLang="zh-CN" dirty="0" err="1" smtClean="0">
                <a:solidFill>
                  <a:srgbClr val="000000"/>
                </a:solidFill>
              </a:rPr>
              <a:t>Venedikov</a:t>
            </a:r>
            <a:r>
              <a:rPr lang="zh-CN" altLang="en-US" dirty="0" smtClean="0">
                <a:solidFill>
                  <a:srgbClr val="000000"/>
                </a:solidFill>
              </a:rPr>
              <a:t>将</a:t>
            </a:r>
            <a:r>
              <a:rPr lang="en-US" altLang="zh-CN" dirty="0" smtClean="0">
                <a:solidFill>
                  <a:srgbClr val="000000"/>
                </a:solidFill>
              </a:rPr>
              <a:t>N</a:t>
            </a:r>
            <a:r>
              <a:rPr lang="zh-CN" altLang="en-US" dirty="0" smtClean="0">
                <a:solidFill>
                  <a:srgbClr val="000000"/>
                </a:solidFill>
              </a:rPr>
              <a:t>取为</a:t>
            </a:r>
            <a:r>
              <a:rPr lang="en-US" altLang="zh-CN" dirty="0" smtClean="0">
                <a:solidFill>
                  <a:srgbClr val="000000"/>
                </a:solidFill>
              </a:rPr>
              <a:t>48</a:t>
            </a:r>
            <a:r>
              <a:rPr lang="zh-CN" altLang="en-US" dirty="0" smtClean="0">
                <a:solidFill>
                  <a:srgbClr val="000000"/>
                </a:solidFill>
              </a:rPr>
              <a:t>，即取</a:t>
            </a:r>
            <a:r>
              <a:rPr lang="en-US" altLang="zh-CN" dirty="0" smtClean="0">
                <a:solidFill>
                  <a:srgbClr val="000000"/>
                </a:solidFill>
              </a:rPr>
              <a:t>48</a:t>
            </a:r>
            <a:r>
              <a:rPr lang="zh-CN" altLang="en-US" dirty="0" smtClean="0">
                <a:solidFill>
                  <a:srgbClr val="000000"/>
                </a:solidFill>
              </a:rPr>
              <a:t>个对中</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心点</a:t>
            </a:r>
            <a:r>
              <a:rPr lang="en-US" altLang="zh-CN" dirty="0" smtClean="0">
                <a:solidFill>
                  <a:srgbClr val="000000"/>
                </a:solidFill>
              </a:rPr>
              <a:t>t</a:t>
            </a:r>
            <a:r>
              <a:rPr lang="en-US" altLang="zh-CN" baseline="-25000" dirty="0" smtClean="0">
                <a:solidFill>
                  <a:srgbClr val="000000"/>
                </a:solidFill>
              </a:rPr>
              <a:t>i</a:t>
            </a:r>
            <a:r>
              <a:rPr lang="en-US" altLang="zh-CN" dirty="0" smtClean="0">
                <a:solidFill>
                  <a:srgbClr val="000000"/>
                </a:solidFill>
              </a:rPr>
              <a:t>=0</a:t>
            </a:r>
            <a:r>
              <a:rPr lang="zh-CN" altLang="en-US" dirty="0" smtClean="0">
                <a:solidFill>
                  <a:srgbClr val="000000"/>
                </a:solidFill>
              </a:rPr>
              <a:t>对称的连续固体潮整点观测值，此时有</a:t>
            </a:r>
          </a:p>
        </p:txBody>
      </p:sp>
    </p:spTree>
    <p:extLst>
      <p:ext uri="{BB962C8B-B14F-4D97-AF65-F5344CB8AC3E}">
        <p14:creationId xmlns:p14="http://schemas.microsoft.com/office/powerpoint/2010/main" val="4100183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428604"/>
            <a:ext cx="1800493" cy="369332"/>
          </a:xfrm>
          <a:prstGeom prst="rect">
            <a:avLst/>
          </a:prstGeom>
          <a:noFill/>
        </p:spPr>
        <p:txBody>
          <a:bodyPr wrap="none" rtlCol="0">
            <a:spAutoFit/>
          </a:bodyPr>
          <a:lstStyle/>
          <a:p>
            <a:r>
              <a:rPr lang="zh-CN" altLang="en-US" dirty="0" smtClean="0"/>
              <a:t>将上式微分后得</a:t>
            </a:r>
            <a:endParaRPr lang="zh-CN" altLang="en-US" dirty="0"/>
          </a:p>
        </p:txBody>
      </p:sp>
      <p:graphicFrame>
        <p:nvGraphicFramePr>
          <p:cNvPr id="3" name="对象 2"/>
          <p:cNvGraphicFramePr>
            <a:graphicFrameLocks noChangeAspect="1"/>
          </p:cNvGraphicFramePr>
          <p:nvPr/>
        </p:nvGraphicFramePr>
        <p:xfrm>
          <a:off x="1214414" y="1000108"/>
          <a:ext cx="5451847" cy="714380"/>
        </p:xfrm>
        <a:graphic>
          <a:graphicData uri="http://schemas.openxmlformats.org/presentationml/2006/ole">
            <mc:AlternateContent xmlns:mc="http://schemas.openxmlformats.org/markup-compatibility/2006">
              <mc:Choice xmlns:v="urn:schemas-microsoft-com:vml" Requires="v">
                <p:oleObj spid="_x0000_s76817" name="Equation" r:id="rId3" imgW="3682800" imgH="482400" progId="Equation.3">
                  <p:embed/>
                </p:oleObj>
              </mc:Choice>
              <mc:Fallback>
                <p:oleObj name="Equation" r:id="rId3" imgW="368280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14" y="1000108"/>
                        <a:ext cx="5451847"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357158" y="1857364"/>
            <a:ext cx="2954655" cy="369332"/>
          </a:xfrm>
          <a:prstGeom prst="rect">
            <a:avLst/>
          </a:prstGeom>
          <a:noFill/>
        </p:spPr>
        <p:txBody>
          <a:bodyPr wrap="none" rtlCol="0">
            <a:spAutoFit/>
          </a:bodyPr>
          <a:lstStyle/>
          <a:p>
            <a:r>
              <a:rPr lang="zh-CN" altLang="en-US" dirty="0" smtClean="0"/>
              <a:t>经整理后得到面积变化量为</a:t>
            </a:r>
            <a:endParaRPr lang="zh-CN" altLang="en-US" dirty="0"/>
          </a:p>
        </p:txBody>
      </p:sp>
      <p:graphicFrame>
        <p:nvGraphicFramePr>
          <p:cNvPr id="5" name="对象 4"/>
          <p:cNvGraphicFramePr>
            <a:graphicFrameLocks noChangeAspect="1"/>
          </p:cNvGraphicFramePr>
          <p:nvPr/>
        </p:nvGraphicFramePr>
        <p:xfrm>
          <a:off x="1142975" y="2428868"/>
          <a:ext cx="6487869" cy="642942"/>
        </p:xfrm>
        <a:graphic>
          <a:graphicData uri="http://schemas.openxmlformats.org/presentationml/2006/ole">
            <mc:AlternateContent xmlns:mc="http://schemas.openxmlformats.org/markup-compatibility/2006">
              <mc:Choice xmlns:v="urn:schemas-microsoft-com:vml" Requires="v">
                <p:oleObj spid="_x0000_s76818" name="Equation" r:id="rId5" imgW="4228920" imgH="419040" progId="Equation.3">
                  <p:embed/>
                </p:oleObj>
              </mc:Choice>
              <mc:Fallback>
                <p:oleObj name="Equation" r:id="rId5" imgW="422892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975" y="2428868"/>
                        <a:ext cx="6487869" cy="642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42910" y="3500438"/>
            <a:ext cx="1826141" cy="369332"/>
          </a:xfrm>
          <a:prstGeom prst="rect">
            <a:avLst/>
          </a:prstGeom>
          <a:noFill/>
        </p:spPr>
        <p:txBody>
          <a:bodyPr wrap="none" rtlCol="0">
            <a:spAutoFit/>
          </a:bodyPr>
          <a:lstStyle/>
          <a:p>
            <a:r>
              <a:rPr lang="en-US" altLang="zh-CN" dirty="0" smtClean="0"/>
              <a:t>34</a:t>
            </a:r>
            <a:r>
              <a:rPr lang="zh-CN" altLang="en-US" dirty="0" smtClean="0"/>
              <a:t>式还可以写成</a:t>
            </a:r>
            <a:endParaRPr lang="zh-CN" altLang="en-US" dirty="0"/>
          </a:p>
        </p:txBody>
      </p:sp>
      <p:graphicFrame>
        <p:nvGraphicFramePr>
          <p:cNvPr id="7" name="对象 6"/>
          <p:cNvGraphicFramePr>
            <a:graphicFrameLocks noChangeAspect="1"/>
          </p:cNvGraphicFramePr>
          <p:nvPr/>
        </p:nvGraphicFramePr>
        <p:xfrm>
          <a:off x="2285983" y="4000504"/>
          <a:ext cx="4500595" cy="687283"/>
        </p:xfrm>
        <a:graphic>
          <a:graphicData uri="http://schemas.openxmlformats.org/presentationml/2006/ole">
            <mc:AlternateContent xmlns:mc="http://schemas.openxmlformats.org/markup-compatibility/2006">
              <mc:Choice xmlns:v="urn:schemas-microsoft-com:vml" Requires="v">
                <p:oleObj spid="_x0000_s76819" name="Equation" r:id="rId7" imgW="2577960" imgH="393480" progId="Equation.3">
                  <p:embed/>
                </p:oleObj>
              </mc:Choice>
              <mc:Fallback>
                <p:oleObj name="Equation" r:id="rId7" imgW="257796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83" y="4000504"/>
                        <a:ext cx="4500595" cy="687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785794"/>
            <a:ext cx="8956298" cy="923330"/>
          </a:xfrm>
          <a:prstGeom prst="rect">
            <a:avLst/>
          </a:prstGeom>
          <a:noFill/>
        </p:spPr>
        <p:txBody>
          <a:bodyPr wrap="none" rtlCol="0">
            <a:spAutoFit/>
          </a:bodyPr>
          <a:lstStyle/>
          <a:p>
            <a:r>
              <a:rPr lang="zh-CN" altLang="en-US" dirty="0" smtClean="0"/>
              <a:t>例题：在测边三角形中，已知两期观测边长见表</a:t>
            </a:r>
            <a:r>
              <a:rPr lang="en-US" altLang="zh-CN" dirty="0" smtClean="0"/>
              <a:t>5</a:t>
            </a:r>
            <a:r>
              <a:rPr lang="zh-CN" altLang="en-US" dirty="0" smtClean="0"/>
              <a:t>，计算</a:t>
            </a:r>
            <a:r>
              <a:rPr lang="en-US" altLang="zh-CN" dirty="0" smtClean="0"/>
              <a:t>1976</a:t>
            </a:r>
            <a:r>
              <a:rPr lang="zh-CN" altLang="en-US" dirty="0" smtClean="0"/>
              <a:t>年相对</a:t>
            </a:r>
            <a:r>
              <a:rPr lang="en-US" altLang="zh-CN" dirty="0" smtClean="0"/>
              <a:t>1975</a:t>
            </a:r>
            <a:r>
              <a:rPr lang="zh-CN" altLang="en-US" dirty="0" smtClean="0"/>
              <a:t>年的面膨胀。</a:t>
            </a:r>
            <a:endParaRPr lang="en-US" altLang="zh-CN" dirty="0" smtClean="0"/>
          </a:p>
          <a:p>
            <a:r>
              <a:rPr lang="en-US" altLang="zh-CN" dirty="0" smtClean="0"/>
              <a:t>                                                              </a:t>
            </a:r>
          </a:p>
          <a:p>
            <a:r>
              <a:rPr lang="en-US" altLang="zh-CN" dirty="0" smtClean="0"/>
              <a:t>                                                                      </a:t>
            </a:r>
            <a:r>
              <a:rPr lang="zh-CN" altLang="en-US" dirty="0" smtClean="0"/>
              <a:t>表</a:t>
            </a:r>
            <a:r>
              <a:rPr lang="en-US" altLang="zh-CN" dirty="0" smtClean="0"/>
              <a:t>5 </a:t>
            </a:r>
            <a:r>
              <a:rPr lang="zh-CN" altLang="en-US" dirty="0" smtClean="0"/>
              <a:t>边长观测成果</a:t>
            </a:r>
            <a:endParaRPr lang="zh-CN" altLang="en-US" dirty="0"/>
          </a:p>
        </p:txBody>
      </p:sp>
      <p:graphicFrame>
        <p:nvGraphicFramePr>
          <p:cNvPr id="3" name="表格 2"/>
          <p:cNvGraphicFramePr>
            <a:graphicFrameLocks noGrp="1"/>
          </p:cNvGraphicFramePr>
          <p:nvPr/>
        </p:nvGraphicFramePr>
        <p:xfrm>
          <a:off x="4143372" y="1643050"/>
          <a:ext cx="4619636" cy="1107440"/>
        </p:xfrm>
        <a:graphic>
          <a:graphicData uri="http://schemas.openxmlformats.org/drawingml/2006/table">
            <a:tbl>
              <a:tblPr firstRow="1" bandRow="1">
                <a:tableStyleId>{5C22544A-7EE6-4342-B048-85BDC9FD1C3A}</a:tableStyleId>
              </a:tblPr>
              <a:tblGrid>
                <a:gridCol w="1154909"/>
                <a:gridCol w="1154909"/>
                <a:gridCol w="1154909"/>
                <a:gridCol w="1154909"/>
              </a:tblGrid>
              <a:tr h="370840">
                <a:tc>
                  <a:txBody>
                    <a:bodyPr/>
                    <a:lstStyle/>
                    <a:p>
                      <a:r>
                        <a:rPr lang="zh-CN" altLang="en-US" dirty="0" smtClean="0"/>
                        <a:t>日期</a:t>
                      </a:r>
                      <a:r>
                        <a:rPr lang="en-US" altLang="zh-CN" dirty="0" smtClean="0"/>
                        <a:t>/</a:t>
                      </a:r>
                      <a:r>
                        <a:rPr lang="zh-CN" altLang="en-US" dirty="0" smtClean="0"/>
                        <a:t>年</a:t>
                      </a:r>
                      <a:endParaRPr lang="zh-CN" altLang="en-US" dirty="0"/>
                    </a:p>
                  </a:txBody>
                  <a:tcPr/>
                </a:tc>
                <a:tc>
                  <a:txBody>
                    <a:bodyPr/>
                    <a:lstStyle/>
                    <a:p>
                      <a:r>
                        <a:rPr lang="en-US" altLang="zh-CN" dirty="0" smtClean="0"/>
                        <a:t>a</a:t>
                      </a:r>
                      <a:endParaRPr lang="zh-CN" altLang="en-US" dirty="0"/>
                    </a:p>
                  </a:txBody>
                  <a:tcPr/>
                </a:tc>
                <a:tc>
                  <a:txBody>
                    <a:bodyPr/>
                    <a:lstStyle/>
                    <a:p>
                      <a:r>
                        <a:rPr lang="en-US" altLang="zh-CN" dirty="0" smtClean="0"/>
                        <a:t>b</a:t>
                      </a:r>
                      <a:endParaRPr lang="zh-CN" altLang="en-US" dirty="0"/>
                    </a:p>
                  </a:txBody>
                  <a:tcPr/>
                </a:tc>
                <a:tc>
                  <a:txBody>
                    <a:bodyPr/>
                    <a:lstStyle/>
                    <a:p>
                      <a:r>
                        <a:rPr lang="en-US" altLang="zh-CN" dirty="0" smtClean="0"/>
                        <a:t>c</a:t>
                      </a:r>
                      <a:endParaRPr lang="zh-CN" altLang="en-US" dirty="0"/>
                    </a:p>
                  </a:txBody>
                  <a:tcPr/>
                </a:tc>
              </a:tr>
              <a:tr h="370840">
                <a:tc>
                  <a:txBody>
                    <a:bodyPr/>
                    <a:lstStyle/>
                    <a:p>
                      <a:r>
                        <a:rPr lang="en-US" altLang="zh-CN" dirty="0" smtClean="0"/>
                        <a:t>1975</a:t>
                      </a:r>
                      <a:endParaRPr lang="zh-CN" altLang="en-US" dirty="0"/>
                    </a:p>
                  </a:txBody>
                  <a:tcPr/>
                </a:tc>
                <a:tc>
                  <a:txBody>
                    <a:bodyPr/>
                    <a:lstStyle/>
                    <a:p>
                      <a:r>
                        <a:rPr lang="en-US" altLang="zh-CN" dirty="0" smtClean="0"/>
                        <a:t>9101.788</a:t>
                      </a:r>
                      <a:endParaRPr lang="zh-CN" altLang="en-US" dirty="0"/>
                    </a:p>
                  </a:txBody>
                  <a:tcPr/>
                </a:tc>
                <a:tc>
                  <a:txBody>
                    <a:bodyPr/>
                    <a:lstStyle/>
                    <a:p>
                      <a:r>
                        <a:rPr lang="en-US" altLang="zh-CN" dirty="0" smtClean="0"/>
                        <a:t>4893.065</a:t>
                      </a:r>
                      <a:endParaRPr lang="zh-CN" altLang="en-US" dirty="0"/>
                    </a:p>
                  </a:txBody>
                  <a:tcPr/>
                </a:tc>
                <a:tc>
                  <a:txBody>
                    <a:bodyPr/>
                    <a:lstStyle/>
                    <a:p>
                      <a:r>
                        <a:rPr lang="en-US" altLang="zh-CN" dirty="0" smtClean="0"/>
                        <a:t>5305.277</a:t>
                      </a:r>
                      <a:endParaRPr lang="zh-CN" altLang="en-US" dirty="0"/>
                    </a:p>
                  </a:txBody>
                  <a:tcPr/>
                </a:tc>
              </a:tr>
              <a:tr h="361626">
                <a:tc>
                  <a:txBody>
                    <a:bodyPr/>
                    <a:lstStyle/>
                    <a:p>
                      <a:r>
                        <a:rPr lang="en-US" altLang="zh-CN" dirty="0" smtClean="0"/>
                        <a:t>1976</a:t>
                      </a:r>
                      <a:endParaRPr lang="zh-CN" altLang="en-US" dirty="0"/>
                    </a:p>
                  </a:txBody>
                  <a:tcPr/>
                </a:tc>
                <a:tc>
                  <a:txBody>
                    <a:bodyPr/>
                    <a:lstStyle/>
                    <a:p>
                      <a:r>
                        <a:rPr lang="en-US" altLang="zh-CN" dirty="0" smtClean="0"/>
                        <a:t>9101.798</a:t>
                      </a:r>
                      <a:endParaRPr lang="zh-CN" altLang="en-US" dirty="0"/>
                    </a:p>
                  </a:txBody>
                  <a:tcPr/>
                </a:tc>
                <a:tc>
                  <a:txBody>
                    <a:bodyPr/>
                    <a:lstStyle/>
                    <a:p>
                      <a:r>
                        <a:rPr lang="en-US" altLang="zh-CN" dirty="0" smtClean="0"/>
                        <a:t>4893.075</a:t>
                      </a:r>
                      <a:endParaRPr lang="zh-CN" altLang="en-US" dirty="0"/>
                    </a:p>
                  </a:txBody>
                  <a:tcPr/>
                </a:tc>
                <a:tc>
                  <a:txBody>
                    <a:bodyPr/>
                    <a:lstStyle/>
                    <a:p>
                      <a:r>
                        <a:rPr lang="en-US" altLang="zh-CN" dirty="0" smtClean="0"/>
                        <a:t>5303.282</a:t>
                      </a:r>
                      <a:endParaRPr lang="zh-CN" altLang="en-US" dirty="0"/>
                    </a:p>
                  </a:txBody>
                  <a:tcPr/>
                </a:tc>
              </a:tr>
            </a:tbl>
          </a:graphicData>
        </a:graphic>
      </p:graphicFrame>
      <p:sp>
        <p:nvSpPr>
          <p:cNvPr id="4" name="TextBox 3"/>
          <p:cNvSpPr txBox="1"/>
          <p:nvPr/>
        </p:nvSpPr>
        <p:spPr>
          <a:xfrm>
            <a:off x="357158" y="1643050"/>
            <a:ext cx="8648521" cy="2862322"/>
          </a:xfrm>
          <a:prstGeom prst="rect">
            <a:avLst/>
          </a:prstGeom>
          <a:noFill/>
        </p:spPr>
        <p:txBody>
          <a:bodyPr wrap="none" rtlCol="0">
            <a:spAutoFit/>
          </a:bodyPr>
          <a:lstStyle/>
          <a:p>
            <a:r>
              <a:rPr lang="zh-CN" altLang="en-US" dirty="0" smtClean="0"/>
              <a:t>（</a:t>
            </a:r>
            <a:r>
              <a:rPr lang="en-US" altLang="zh-CN" dirty="0" smtClean="0"/>
              <a:t>1</a:t>
            </a:r>
            <a:r>
              <a:rPr lang="zh-CN" altLang="en-US" dirty="0" smtClean="0"/>
              <a:t>）计算三角形面积。由边长</a:t>
            </a:r>
            <a:r>
              <a:rPr lang="en-US" altLang="zh-CN" dirty="0" smtClean="0"/>
              <a:t>a</a:t>
            </a:r>
            <a:r>
              <a:rPr lang="zh-CN" altLang="en-US" dirty="0" smtClean="0"/>
              <a:t>、</a:t>
            </a:r>
            <a:endParaRPr lang="en-US" altLang="zh-CN" dirty="0" smtClean="0"/>
          </a:p>
          <a:p>
            <a:r>
              <a:rPr lang="en-US" altLang="zh-CN" dirty="0" smtClean="0"/>
              <a:t>b</a:t>
            </a:r>
            <a:r>
              <a:rPr lang="zh-CN" altLang="en-US" dirty="0" smtClean="0"/>
              <a:t>、</a:t>
            </a:r>
            <a:r>
              <a:rPr lang="en-US" altLang="zh-CN" dirty="0" smtClean="0"/>
              <a:t>c</a:t>
            </a:r>
            <a:r>
              <a:rPr lang="zh-CN" altLang="en-US" dirty="0" smtClean="0"/>
              <a:t>算出其对角三角值</a:t>
            </a:r>
            <a:endParaRPr lang="en-US" altLang="zh-CN" dirty="0" smtClean="0"/>
          </a:p>
          <a:p>
            <a:r>
              <a:rPr lang="zh-CN" altLang="en-US" dirty="0" smtClean="0"/>
              <a:t>（</a:t>
            </a:r>
            <a:r>
              <a:rPr lang="en-US" altLang="zh-CN" dirty="0" smtClean="0"/>
              <a:t>2</a:t>
            </a:r>
            <a:r>
              <a:rPr lang="zh-CN" altLang="en-US" dirty="0" smtClean="0"/>
              <a:t>）计算三角形面积</a:t>
            </a:r>
            <a:r>
              <a:rPr lang="en-US" altLang="zh-CN" dirty="0" smtClean="0"/>
              <a:t>F</a:t>
            </a:r>
          </a:p>
          <a:p>
            <a:r>
              <a:rPr lang="zh-CN" altLang="en-US" dirty="0" smtClean="0"/>
              <a:t>（</a:t>
            </a:r>
            <a:r>
              <a:rPr lang="en-US" altLang="zh-CN" dirty="0" smtClean="0"/>
              <a:t>3</a:t>
            </a:r>
            <a:r>
              <a:rPr lang="zh-CN" altLang="en-US" dirty="0" smtClean="0"/>
              <a:t>）计算面积变化量和面膨胀</a:t>
            </a:r>
            <a:endParaRPr lang="en-US" altLang="zh-CN" dirty="0" smtClean="0"/>
          </a:p>
          <a:p>
            <a:r>
              <a:rPr lang="zh-CN" altLang="en-US" dirty="0" smtClean="0"/>
              <a:t>当有长期观测资料时，可用观测日期做横坐标，面膨胀作为纵坐标，作出的曲线图</a:t>
            </a:r>
            <a:endParaRPr lang="en-US" altLang="zh-CN" dirty="0" smtClean="0"/>
          </a:p>
          <a:p>
            <a:r>
              <a:rPr lang="zh-CN" altLang="en-US" dirty="0" smtClean="0"/>
              <a:t>称为面膨胀曲线图。</a:t>
            </a:r>
            <a:endParaRPr lang="en-US" altLang="zh-CN" dirty="0" smtClean="0"/>
          </a:p>
          <a:p>
            <a:r>
              <a:rPr lang="zh-CN" altLang="en-US" dirty="0" smtClean="0"/>
              <a:t>图</a:t>
            </a:r>
            <a:r>
              <a:rPr lang="en-US" altLang="zh-CN" dirty="0" smtClean="0"/>
              <a:t>10</a:t>
            </a:r>
            <a:r>
              <a:rPr lang="zh-CN" altLang="en-US" dirty="0" smtClean="0"/>
              <a:t>是位于日本东京三鹰天文台的菱形基线网，边长各位</a:t>
            </a:r>
            <a:r>
              <a:rPr lang="en-US" altLang="zh-CN" dirty="0" smtClean="0"/>
              <a:t>100m</a:t>
            </a:r>
            <a:r>
              <a:rPr lang="zh-CN" altLang="en-US" dirty="0" smtClean="0"/>
              <a:t>，用基线进行丈量。</a:t>
            </a:r>
            <a:endParaRPr lang="en-US" altLang="zh-CN" dirty="0" smtClean="0"/>
          </a:p>
          <a:p>
            <a:r>
              <a:rPr lang="en-US" altLang="zh-CN" dirty="0" smtClean="0"/>
              <a:t>1923</a:t>
            </a:r>
            <a:r>
              <a:rPr lang="zh-CN" altLang="en-US" dirty="0" smtClean="0"/>
              <a:t>年关东大地震时，距震中</a:t>
            </a:r>
            <a:r>
              <a:rPr lang="en-US" altLang="zh-CN" dirty="0" smtClean="0"/>
              <a:t>50km</a:t>
            </a:r>
            <a:r>
              <a:rPr lang="zh-CN" altLang="en-US" dirty="0" smtClean="0"/>
              <a:t>的菱形基线网的面膨胀</a:t>
            </a:r>
            <a:r>
              <a:rPr lang="en-US" altLang="zh-CN" dirty="0" err="1" smtClean="0"/>
              <a:t>dF</a:t>
            </a:r>
            <a:r>
              <a:rPr lang="en-US" altLang="zh-CN" dirty="0" smtClean="0"/>
              <a:t>/F=3</a:t>
            </a:r>
            <a:r>
              <a:rPr lang="zh-CN" altLang="en-US" dirty="0" smtClean="0"/>
              <a:t>*</a:t>
            </a:r>
            <a:r>
              <a:rPr lang="en-US" altLang="zh-CN" dirty="0" smtClean="0"/>
              <a:t>10</a:t>
            </a:r>
            <a:r>
              <a:rPr lang="en-US" altLang="zh-CN" baseline="30000" dirty="0" smtClean="0"/>
              <a:t>-5</a:t>
            </a:r>
            <a:r>
              <a:rPr lang="zh-CN" altLang="en-US" dirty="0" smtClean="0"/>
              <a:t>，地壳呈</a:t>
            </a:r>
            <a:endParaRPr lang="en-US" altLang="zh-CN" dirty="0" smtClean="0"/>
          </a:p>
          <a:p>
            <a:r>
              <a:rPr lang="zh-CN" altLang="en-US" dirty="0" smtClean="0"/>
              <a:t>伸张现象。从图</a:t>
            </a:r>
            <a:r>
              <a:rPr lang="en-US" altLang="zh-CN" dirty="0" smtClean="0"/>
              <a:t>11</a:t>
            </a:r>
            <a:r>
              <a:rPr lang="zh-CN" altLang="en-US" dirty="0" smtClean="0"/>
              <a:t>中可以看出，地震前面膨胀的异常变化，以及震后的调整和恢复</a:t>
            </a:r>
            <a:endParaRPr lang="en-US" altLang="zh-CN" dirty="0" smtClean="0"/>
          </a:p>
          <a:p>
            <a:r>
              <a:rPr lang="zh-CN" altLang="en-US" dirty="0" smtClean="0"/>
              <a:t>的情况。</a:t>
            </a:r>
            <a:endParaRPr lang="zh-CN" altLang="en-US" dirty="0"/>
          </a:p>
        </p:txBody>
      </p:sp>
      <p:pic>
        <p:nvPicPr>
          <p:cNvPr id="77826" name="Picture 2"/>
          <p:cNvPicPr>
            <a:picLocks noChangeAspect="1" noChangeArrowheads="1"/>
          </p:cNvPicPr>
          <p:nvPr/>
        </p:nvPicPr>
        <p:blipFill>
          <a:blip r:embed="rId2" cstate="print"/>
          <a:srcRect/>
          <a:stretch>
            <a:fillRect/>
          </a:stretch>
        </p:blipFill>
        <p:spPr bwMode="auto">
          <a:xfrm>
            <a:off x="2214546" y="4286256"/>
            <a:ext cx="2643206" cy="2485501"/>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cstate="print"/>
          <a:srcRect/>
          <a:stretch>
            <a:fillRect/>
          </a:stretch>
        </p:blipFill>
        <p:spPr bwMode="auto">
          <a:xfrm>
            <a:off x="4857752" y="4143714"/>
            <a:ext cx="3887619" cy="27142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714375" y="857250"/>
            <a:ext cx="84439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en-US" altLang="zh-CN" dirty="0" smtClean="0">
                <a:solidFill>
                  <a:srgbClr val="000000"/>
                </a:solidFill>
              </a:rPr>
              <a:t>t</a:t>
            </a:r>
            <a:r>
              <a:rPr lang="en-US" altLang="zh-CN" baseline="-25000" dirty="0" smtClean="0">
                <a:solidFill>
                  <a:srgbClr val="000000"/>
                </a:solidFill>
              </a:rPr>
              <a:t>i</a:t>
            </a:r>
            <a:r>
              <a:rPr lang="en-US" altLang="zh-CN" dirty="0" smtClean="0">
                <a:solidFill>
                  <a:srgbClr val="000000"/>
                </a:solidFill>
              </a:rPr>
              <a:t>=(-n,-n+1, ‥,n-1,n)   n=N/2-1</a:t>
            </a:r>
          </a:p>
          <a:p>
            <a:pPr eaLnBrk="1" fontAlgn="base" hangingPunct="1">
              <a:spcBef>
                <a:spcPct val="0"/>
              </a:spcBef>
              <a:spcAft>
                <a:spcPct val="0"/>
              </a:spcAft>
              <a:buFont typeface="Arial" pitchFamily="34" charset="0"/>
              <a:buNone/>
            </a:pPr>
            <a:r>
              <a:rPr lang="zh-CN" altLang="en-US" dirty="0" smtClean="0">
                <a:solidFill>
                  <a:srgbClr val="000000"/>
                </a:solidFill>
              </a:rPr>
              <a:t>即</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en-US" altLang="zh-CN" dirty="0" smtClean="0">
                <a:solidFill>
                  <a:srgbClr val="000000"/>
                </a:solidFill>
              </a:rPr>
              <a:t>t</a:t>
            </a:r>
            <a:r>
              <a:rPr lang="en-US" altLang="zh-CN" baseline="-25000" dirty="0" smtClean="0">
                <a:solidFill>
                  <a:srgbClr val="000000"/>
                </a:solidFill>
              </a:rPr>
              <a:t>i</a:t>
            </a:r>
            <a:r>
              <a:rPr lang="en-US" altLang="zh-CN" dirty="0" smtClean="0">
                <a:solidFill>
                  <a:srgbClr val="000000"/>
                </a:solidFill>
              </a:rPr>
              <a:t>=(-23.5,-22.5,-21.5, ‥,21.5,22.5,23.5)  (8.8)</a:t>
            </a:r>
          </a:p>
          <a:p>
            <a:pPr eaLnBrk="1" fontAlgn="base" hangingPunct="1">
              <a:spcBef>
                <a:spcPct val="0"/>
              </a:spcBef>
              <a:spcAft>
                <a:spcPct val="0"/>
              </a:spcAft>
              <a:buFont typeface="Arial" pitchFamily="34" charset="0"/>
              <a:buNone/>
            </a:pPr>
            <a:r>
              <a:rPr lang="zh-CN" altLang="en-US" dirty="0" smtClean="0">
                <a:solidFill>
                  <a:srgbClr val="000000"/>
                </a:solidFill>
              </a:rPr>
              <a:t>为了从式（</a:t>
            </a:r>
            <a:r>
              <a:rPr lang="en-US" altLang="zh-CN" dirty="0" smtClean="0">
                <a:solidFill>
                  <a:srgbClr val="000000"/>
                </a:solidFill>
              </a:rPr>
              <a:t>8.6</a:t>
            </a:r>
            <a:r>
              <a:rPr lang="zh-CN" altLang="en-US" dirty="0" smtClean="0">
                <a:solidFill>
                  <a:srgbClr val="000000"/>
                </a:solidFill>
              </a:rPr>
              <a:t>）表示的固体潮观测数据中将日波类、半日波类、</a:t>
            </a:r>
            <a:r>
              <a:rPr lang="en-US" altLang="zh-CN" dirty="0" smtClean="0">
                <a:solidFill>
                  <a:srgbClr val="000000"/>
                </a:solidFill>
              </a:rPr>
              <a:t>1/3</a:t>
            </a:r>
            <a:r>
              <a:rPr lang="zh-CN" altLang="en-US" dirty="0" smtClean="0">
                <a:solidFill>
                  <a:srgbClr val="000000"/>
                </a:solidFill>
              </a:rPr>
              <a:t>日波类三大类</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潮汐波分类开，</a:t>
            </a:r>
            <a:r>
              <a:rPr lang="en-US" altLang="zh-CN" dirty="0" err="1" smtClean="0">
                <a:solidFill>
                  <a:srgbClr val="000000"/>
                </a:solidFill>
              </a:rPr>
              <a:t>Venidikov</a:t>
            </a:r>
            <a:r>
              <a:rPr lang="zh-CN" altLang="en-US" dirty="0" smtClean="0">
                <a:solidFill>
                  <a:srgbClr val="000000"/>
                </a:solidFill>
              </a:rPr>
              <a:t>设计了三组不同的带通滤波器，每组滤波器又包括一个</a:t>
            </a:r>
            <a:endParaRPr lang="en-US" altLang="zh-CN" dirty="0" smtClean="0">
              <a:solidFill>
                <a:srgbClr val="000000"/>
              </a:solidFill>
            </a:endParaRPr>
          </a:p>
          <a:p>
            <a:pPr eaLnBrk="1" fontAlgn="base" hangingPunct="1">
              <a:spcBef>
                <a:spcPct val="0"/>
              </a:spcBef>
              <a:spcAft>
                <a:spcPct val="0"/>
              </a:spcAft>
              <a:buFont typeface="Arial" pitchFamily="34" charset="0"/>
              <a:buNone/>
            </a:pPr>
            <a:r>
              <a:rPr lang="zh-CN" altLang="en-US" dirty="0" smtClean="0">
                <a:solidFill>
                  <a:srgbClr val="000000"/>
                </a:solidFill>
              </a:rPr>
              <a:t>偶滤波器和一个奇滤波器；</a:t>
            </a:r>
          </a:p>
        </p:txBody>
      </p:sp>
      <p:graphicFrame>
        <p:nvGraphicFramePr>
          <p:cNvPr id="20483" name="Object 2"/>
          <p:cNvGraphicFramePr>
            <a:graphicFrameLocks/>
          </p:cNvGraphicFramePr>
          <p:nvPr/>
        </p:nvGraphicFramePr>
        <p:xfrm>
          <a:off x="2214563" y="2714625"/>
          <a:ext cx="4849812" cy="428625"/>
        </p:xfrm>
        <a:graphic>
          <a:graphicData uri="http://schemas.openxmlformats.org/presentationml/2006/ole">
            <mc:AlternateContent xmlns:mc="http://schemas.openxmlformats.org/markup-compatibility/2006">
              <mc:Choice xmlns:v="urn:schemas-microsoft-com:vml" Requires="v">
                <p:oleObj spid="_x0000_s95240" r:id="rId3" imgW="2729315" imgH="241195" progId="Equation.3">
                  <p:embed/>
                </p:oleObj>
              </mc:Choice>
              <mc:Fallback>
                <p:oleObj r:id="rId3" imgW="2729315" imgH="24119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2714625"/>
                        <a:ext cx="48498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484" name="Object 3"/>
          <p:cNvGraphicFramePr>
            <a:graphicFrameLocks/>
          </p:cNvGraphicFramePr>
          <p:nvPr/>
        </p:nvGraphicFramePr>
        <p:xfrm>
          <a:off x="1008063" y="3303588"/>
          <a:ext cx="6135687" cy="1587500"/>
        </p:xfrm>
        <a:graphic>
          <a:graphicData uri="http://schemas.openxmlformats.org/presentationml/2006/ole">
            <mc:AlternateContent xmlns:mc="http://schemas.openxmlformats.org/markup-compatibility/2006">
              <mc:Choice xmlns:v="urn:schemas-microsoft-com:vml" Requires="v">
                <p:oleObj spid="_x0000_s95241" r:id="rId5" imgW="3213000" imgH="888840" progId="Equation.3">
                  <p:embed/>
                </p:oleObj>
              </mc:Choice>
              <mc:Fallback>
                <p:oleObj r:id="rId5" imgW="3213000" imgH="8888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063" y="3303588"/>
                        <a:ext cx="6135687"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485" name="Object 3"/>
          <p:cNvGraphicFramePr>
            <a:graphicFrameLocks/>
          </p:cNvGraphicFramePr>
          <p:nvPr/>
        </p:nvGraphicFramePr>
        <p:xfrm>
          <a:off x="1050925" y="4891088"/>
          <a:ext cx="6402388" cy="1585912"/>
        </p:xfrm>
        <a:graphic>
          <a:graphicData uri="http://schemas.openxmlformats.org/presentationml/2006/ole">
            <mc:AlternateContent xmlns:mc="http://schemas.openxmlformats.org/markup-compatibility/2006">
              <mc:Choice xmlns:v="urn:schemas-microsoft-com:vml" Requires="v">
                <p:oleObj spid="_x0000_s95242" r:id="rId7" imgW="3225600" imgH="888840" progId="Equation.3">
                  <p:embed/>
                </p:oleObj>
              </mc:Choice>
              <mc:Fallback>
                <p:oleObj r:id="rId7" imgW="3225600" imgH="8888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925" y="4891088"/>
                        <a:ext cx="640238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85089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框 1"/>
          <p:cNvSpPr txBox="1">
            <a:spLocks noChangeArrowheads="1"/>
          </p:cNvSpPr>
          <p:nvPr/>
        </p:nvSpPr>
        <p:spPr bwMode="auto">
          <a:xfrm>
            <a:off x="549275" y="646113"/>
            <a:ext cx="853122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base" hangingPunct="1">
              <a:spcBef>
                <a:spcPct val="0"/>
              </a:spcBef>
              <a:spcAft>
                <a:spcPct val="0"/>
              </a:spcAft>
              <a:buFont typeface="Arial" pitchFamily="34" charset="0"/>
              <a:buNone/>
            </a:pPr>
            <a:r>
              <a:rPr lang="zh-CN" altLang="en-US" sz="2400" smtClean="0">
                <a:solidFill>
                  <a:srgbClr val="000000"/>
                </a:solidFill>
              </a:rPr>
              <a:t>固体潮观测主要由日波、半日波、</a:t>
            </a:r>
            <a:r>
              <a:rPr lang="en-US" altLang="zh-CN" sz="2400" smtClean="0">
                <a:solidFill>
                  <a:srgbClr val="000000"/>
                </a:solidFill>
              </a:rPr>
              <a:t>1/3</a:t>
            </a:r>
            <a:r>
              <a:rPr lang="zh-CN" altLang="en-US" sz="2400" smtClean="0">
                <a:solidFill>
                  <a:srgbClr val="000000"/>
                </a:solidFill>
              </a:rPr>
              <a:t>日波等频率的信息组成，</a:t>
            </a:r>
          </a:p>
          <a:p>
            <a:pPr eaLnBrk="1" fontAlgn="base" hangingPunct="1">
              <a:spcBef>
                <a:spcPct val="0"/>
              </a:spcBef>
              <a:spcAft>
                <a:spcPct val="0"/>
              </a:spcAft>
              <a:buFont typeface="Arial" pitchFamily="34" charset="0"/>
              <a:buNone/>
            </a:pPr>
            <a:r>
              <a:rPr lang="zh-CN" altLang="en-US" sz="2400" smtClean="0">
                <a:solidFill>
                  <a:srgbClr val="000000"/>
                </a:solidFill>
              </a:rPr>
              <a:t>对固体潮资料进行调和分析，首先必须对固体潮观测资料进行</a:t>
            </a:r>
          </a:p>
          <a:p>
            <a:pPr eaLnBrk="1" fontAlgn="base" hangingPunct="1">
              <a:spcBef>
                <a:spcPct val="0"/>
              </a:spcBef>
              <a:spcAft>
                <a:spcPct val="0"/>
              </a:spcAft>
              <a:buFont typeface="Arial" pitchFamily="34" charset="0"/>
              <a:buNone/>
            </a:pPr>
            <a:r>
              <a:rPr lang="zh-CN" altLang="en-US" sz="2400" smtClean="0">
                <a:solidFill>
                  <a:srgbClr val="000000"/>
                </a:solidFill>
              </a:rPr>
              <a:t>数字滤波，消去叠加在长周期潮汐上的仪器漂移，同时将全日</a:t>
            </a:r>
          </a:p>
          <a:p>
            <a:pPr eaLnBrk="1" fontAlgn="base" hangingPunct="1">
              <a:spcBef>
                <a:spcPct val="0"/>
              </a:spcBef>
              <a:spcAft>
                <a:spcPct val="0"/>
              </a:spcAft>
              <a:buFont typeface="Arial" pitchFamily="34" charset="0"/>
              <a:buNone/>
            </a:pPr>
            <a:r>
              <a:rPr lang="zh-CN" altLang="en-US" sz="2400" smtClean="0">
                <a:solidFill>
                  <a:srgbClr val="000000"/>
                </a:solidFill>
              </a:rPr>
              <a:t>潮、半日潮、</a:t>
            </a:r>
            <a:r>
              <a:rPr lang="en-US" altLang="zh-CN" sz="2400" smtClean="0">
                <a:solidFill>
                  <a:srgbClr val="000000"/>
                </a:solidFill>
              </a:rPr>
              <a:t>1/3</a:t>
            </a:r>
            <a:r>
              <a:rPr lang="zh-CN" altLang="en-US" sz="2400" smtClean="0">
                <a:solidFill>
                  <a:srgbClr val="000000"/>
                </a:solidFill>
              </a:rPr>
              <a:t>日潮的信号加以分离。分别将加法滤波器和减</a:t>
            </a:r>
          </a:p>
          <a:p>
            <a:pPr eaLnBrk="1" fontAlgn="base" hangingPunct="1">
              <a:spcBef>
                <a:spcPct val="0"/>
              </a:spcBef>
              <a:spcAft>
                <a:spcPct val="0"/>
              </a:spcAft>
              <a:buFont typeface="Arial" pitchFamily="34" charset="0"/>
              <a:buNone/>
            </a:pPr>
            <a:r>
              <a:rPr lang="zh-CN" altLang="en-US" sz="2400" smtClean="0">
                <a:solidFill>
                  <a:srgbClr val="000000"/>
                </a:solidFill>
              </a:rPr>
              <a:t>法滤波器作用于连续</a:t>
            </a:r>
            <a:r>
              <a:rPr lang="en-US" altLang="zh-CN" sz="2400" smtClean="0">
                <a:solidFill>
                  <a:srgbClr val="000000"/>
                </a:solidFill>
              </a:rPr>
              <a:t>48</a:t>
            </a:r>
            <a:r>
              <a:rPr lang="zh-CN" altLang="en-US" sz="2400" smtClean="0">
                <a:solidFill>
                  <a:srgbClr val="000000"/>
                </a:solidFill>
              </a:rPr>
              <a:t>小时的固体潮观测整点值，便可有效地</a:t>
            </a:r>
          </a:p>
          <a:p>
            <a:pPr eaLnBrk="1" fontAlgn="base" hangingPunct="1">
              <a:spcBef>
                <a:spcPct val="0"/>
              </a:spcBef>
              <a:spcAft>
                <a:spcPct val="0"/>
              </a:spcAft>
              <a:buFont typeface="Arial" pitchFamily="34" charset="0"/>
              <a:buNone/>
            </a:pPr>
            <a:r>
              <a:rPr lang="zh-CN" altLang="en-US" sz="2400" smtClean="0">
                <a:solidFill>
                  <a:srgbClr val="000000"/>
                </a:solidFill>
              </a:rPr>
              <a:t>提取固体潮信息。</a:t>
            </a:r>
          </a:p>
          <a:p>
            <a:pPr eaLnBrk="1" fontAlgn="base" hangingPunct="1">
              <a:spcBef>
                <a:spcPct val="0"/>
              </a:spcBef>
              <a:spcAft>
                <a:spcPct val="0"/>
              </a:spcAft>
              <a:buFont typeface="Arial" pitchFamily="34" charset="0"/>
              <a:buNone/>
            </a:pPr>
            <a:endParaRPr lang="zh-CN" altLang="en-US" sz="2400" smtClean="0">
              <a:solidFill>
                <a:srgbClr val="000000"/>
              </a:solidFill>
            </a:endParaRPr>
          </a:p>
        </p:txBody>
      </p:sp>
    </p:spTree>
    <p:extLst>
      <p:ext uri="{BB962C8B-B14F-4D97-AF65-F5344CB8AC3E}">
        <p14:creationId xmlns:p14="http://schemas.microsoft.com/office/powerpoint/2010/main" val="33206802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926</TotalTime>
  <Words>6402</Words>
  <Application>Microsoft Office PowerPoint</Application>
  <PresentationFormat>全屏显示(4:3)</PresentationFormat>
  <Paragraphs>541</Paragraphs>
  <Slides>71</Slides>
  <Notes>3</Notes>
  <HiddenSlides>0</HiddenSlides>
  <MMClips>0</MMClips>
  <ScaleCrop>false</ScaleCrop>
  <HeadingPairs>
    <vt:vector size="6" baseType="variant">
      <vt:variant>
        <vt:lpstr>主题</vt:lpstr>
      </vt:variant>
      <vt:variant>
        <vt:i4>3</vt:i4>
      </vt:variant>
      <vt:variant>
        <vt:lpstr>嵌入 OLE 服务器</vt:lpstr>
      </vt:variant>
      <vt:variant>
        <vt:i4>6</vt:i4>
      </vt:variant>
      <vt:variant>
        <vt:lpstr>幻灯片标题</vt:lpstr>
      </vt:variant>
      <vt:variant>
        <vt:i4>71</vt:i4>
      </vt:variant>
    </vt:vector>
  </HeadingPairs>
  <TitlesOfParts>
    <vt:vector size="80" baseType="lpstr">
      <vt:lpstr>Oriel</vt:lpstr>
      <vt:lpstr>默认设计模板</vt:lpstr>
      <vt:lpstr>1_Oriel</vt:lpstr>
      <vt:lpstr>Microsoft 公式 3.0</vt:lpstr>
      <vt:lpstr>Visio.Drawing.6</vt:lpstr>
      <vt:lpstr>Visio.Drawing.11</vt:lpstr>
      <vt:lpstr>Equation</vt:lpstr>
      <vt:lpstr>A Equation</vt:lpstr>
      <vt:lpstr>公式</vt:lpstr>
      <vt:lpstr>PowerPoint 演示文稿</vt:lpstr>
      <vt:lpstr>PowerPoint 演示文稿</vt:lpstr>
      <vt:lpstr>PowerPoint 演示文稿</vt:lpstr>
      <vt:lpstr>数据处理方法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形变观测数据流程</vt:lpstr>
      <vt:lpstr>“十五”处理软件功能</vt:lpstr>
      <vt:lpstr>PowerPoint 演示文稿</vt:lpstr>
      <vt:lpstr>数据预处理</vt:lpstr>
      <vt:lpstr>彼尔采夫组合计算仪器零漂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yhn-pc</dc:creator>
  <cp:lastModifiedBy>李迎秋</cp:lastModifiedBy>
  <cp:revision>100</cp:revision>
  <dcterms:created xsi:type="dcterms:W3CDTF">2017-04-10T08:03:21Z</dcterms:created>
  <dcterms:modified xsi:type="dcterms:W3CDTF">2020-11-26T06:19:33Z</dcterms:modified>
</cp:coreProperties>
</file>